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49" r:id="rId2"/>
    <p:sldId id="440" r:id="rId3"/>
    <p:sldId id="439" r:id="rId4"/>
    <p:sldId id="441" r:id="rId5"/>
    <p:sldId id="442" r:id="rId6"/>
    <p:sldId id="443" r:id="rId7"/>
    <p:sldId id="453" r:id="rId8"/>
    <p:sldId id="445" r:id="rId9"/>
    <p:sldId id="444" r:id="rId10"/>
    <p:sldId id="446" r:id="rId11"/>
    <p:sldId id="447" r:id="rId12"/>
    <p:sldId id="448" r:id="rId13"/>
    <p:sldId id="449" r:id="rId14"/>
    <p:sldId id="450" r:id="rId15"/>
    <p:sldId id="452" r:id="rId16"/>
    <p:sldId id="3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4A1E"/>
    <a:srgbClr val="44546B"/>
    <a:srgbClr val="5C9AD3"/>
    <a:srgbClr val="7A7A7A"/>
    <a:srgbClr val="0E0F11"/>
    <a:srgbClr val="939393"/>
    <a:srgbClr val="FF2B2A"/>
    <a:srgbClr val="01AA8D"/>
    <a:srgbClr val="3EB8CD"/>
    <a:srgbClr val="FFA8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20"/>
    <p:restoredTop sz="94637"/>
  </p:normalViewPr>
  <p:slideViewPr>
    <p:cSldViewPr snapToGrid="0">
      <p:cViewPr varScale="1">
        <p:scale>
          <a:sx n="84" d="100"/>
          <a:sy n="84" d="100"/>
        </p:scale>
        <p:origin x="19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tiff>
</file>

<file path=ppt/media/image10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png>
</file>

<file path=ppt/media/image24.svg>
</file>

<file path=ppt/media/image25.tiff>
</file>

<file path=ppt/media/image3.tiff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D0601-24D1-4243-BFD2-053D374A8230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F3E677-5D4F-4C56-B104-01504E7F8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33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598589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3E677-5D4F-4C56-B104-01504E7F87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23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439960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263244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311085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765181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263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72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03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8"/>
          <p:cNvSpPr>
            <a:spLocks noGrp="1"/>
          </p:cNvSpPr>
          <p:nvPr>
            <p:ph type="pic" sz="quarter" idx="13"/>
          </p:nvPr>
        </p:nvSpPr>
        <p:spPr>
          <a:xfrm>
            <a:off x="1028700" y="1485900"/>
            <a:ext cx="2489200" cy="2576848"/>
          </a:xfrm>
          <a:prstGeom prst="ellipse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8"/>
          <p:cNvSpPr>
            <a:spLocks noGrp="1"/>
          </p:cNvSpPr>
          <p:nvPr>
            <p:ph type="pic" sz="quarter" idx="14"/>
          </p:nvPr>
        </p:nvSpPr>
        <p:spPr>
          <a:xfrm>
            <a:off x="3606800" y="1485900"/>
            <a:ext cx="2489200" cy="2576848"/>
          </a:xfrm>
          <a:prstGeom prst="ellipse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5"/>
          </p:nvPr>
        </p:nvSpPr>
        <p:spPr>
          <a:xfrm>
            <a:off x="6184900" y="1485900"/>
            <a:ext cx="2489200" cy="2576848"/>
          </a:xfrm>
          <a:prstGeom prst="ellipse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6"/>
          </p:nvPr>
        </p:nvSpPr>
        <p:spPr>
          <a:xfrm>
            <a:off x="8763000" y="1485900"/>
            <a:ext cx="2489200" cy="2576848"/>
          </a:xfrm>
          <a:prstGeom prst="ellipse">
            <a:avLst/>
          </a:prstGeo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3261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333676" y="356628"/>
            <a:ext cx="11524648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3200" b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3677" y="825950"/>
            <a:ext cx="11524647" cy="267661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600" b="1" i="0"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314487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27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35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47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196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2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02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rgbClr val="0E0F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65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46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C872D-C668-4AF2-BCBD-16EDD74B9A2D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77754-EB69-4271-83F0-4EC217497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907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75" r:id="rId8"/>
    <p:sldLayoutId id="2147483656" r:id="rId9"/>
    <p:sldLayoutId id="2147483657" r:id="rId10"/>
    <p:sldLayoutId id="2147483658" r:id="rId11"/>
    <p:sldLayoutId id="2147483659" r:id="rId12"/>
    <p:sldLayoutId id="2147483666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powerpoint.sage-fox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emf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emf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oenixMobileUserGroup/03.12.19_HackTheAppStore" TargetMode="External"/><Relationship Id="rId2" Type="http://schemas.openxmlformats.org/officeDocument/2006/relationships/hyperlink" Target="http://twitter.com/myerscj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emf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8.png"/><Relationship Id="rId7" Type="http://schemas.openxmlformats.org/officeDocument/2006/relationships/image" Target="../media/image1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openxmlformats.org/officeDocument/2006/relationships/image" Target="../media/image9.emf"/><Relationship Id="rId9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tiff"/><Relationship Id="rId7" Type="http://schemas.openxmlformats.org/officeDocument/2006/relationships/image" Target="../media/image20.tiff"/><Relationship Id="rId12" Type="http://schemas.openxmlformats.org/officeDocument/2006/relationships/image" Target="../media/image24.sv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tiff"/><Relationship Id="rId11" Type="http://schemas.openxmlformats.org/officeDocument/2006/relationships/image" Target="../media/image23.png"/><Relationship Id="rId5" Type="http://schemas.openxmlformats.org/officeDocument/2006/relationships/image" Target="../media/image18.tiff"/><Relationship Id="rId10" Type="http://schemas.openxmlformats.org/officeDocument/2006/relationships/image" Target="../media/image22.tiff"/><Relationship Id="rId4" Type="http://schemas.openxmlformats.org/officeDocument/2006/relationships/image" Target="../media/image17.tiff"/><Relationship Id="rId9" Type="http://schemas.openxmlformats.org/officeDocument/2006/relationships/hyperlink" Target="https://github.com/PhoenixMobileUserGroup/03.12.19_HackTheAppStore/blob/master/docs/Tools.m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5691660" y="701430"/>
            <a:ext cx="5486399" cy="1874814"/>
            <a:chOff x="963562" y="986318"/>
            <a:chExt cx="5486399" cy="1874814"/>
          </a:xfrm>
        </p:grpSpPr>
        <p:grpSp>
          <p:nvGrpSpPr>
            <p:cNvPr id="26" name="Group 25"/>
            <p:cNvGrpSpPr/>
            <p:nvPr/>
          </p:nvGrpSpPr>
          <p:grpSpPr>
            <a:xfrm>
              <a:off x="963562" y="986318"/>
              <a:ext cx="5486399" cy="1874814"/>
              <a:chOff x="3352800" y="1089557"/>
              <a:chExt cx="5486399" cy="1874814"/>
            </a:xfrm>
          </p:grpSpPr>
          <p:sp>
            <p:nvSpPr>
              <p:cNvPr id="47" name="Rectangle 46"/>
              <p:cNvSpPr/>
              <p:nvPr/>
            </p:nvSpPr>
            <p:spPr>
              <a:xfrm>
                <a:off x="3352800" y="1089557"/>
                <a:ext cx="5486399" cy="1371600"/>
              </a:xfrm>
              <a:prstGeom prst="rect">
                <a:avLst/>
              </a:prstGeom>
              <a:solidFill>
                <a:srgbClr val="44546B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3444239" y="1210045"/>
                <a:ext cx="5303520" cy="1754326"/>
              </a:xfrm>
              <a:prstGeom prst="rect">
                <a:avLst/>
              </a:prstGeom>
              <a:noFill/>
            </p:spPr>
            <p:txBody>
              <a:bodyPr wrap="square" rtlCol="0" anchor="t" anchorCtr="1">
                <a:spAutoFit/>
              </a:bodyPr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  <a:latin typeface="Candara" panose="020E0502030303020204" pitchFamily="34" charset="0"/>
                    <a:cs typeface="Estrangelo Edessa" panose="03080600000000000000" pitchFamily="66" charset="0"/>
                  </a:rPr>
                  <a:t>Hacking the App Store</a:t>
                </a:r>
              </a:p>
              <a:p>
                <a:pPr algn="ctr"/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  <a:latin typeface="Candara" panose="020E0502030303020204" pitchFamily="34" charset="0"/>
                    <a:cs typeface="Estrangelo Edessa" panose="03080600000000000000" pitchFamily="66" charset="0"/>
                  </a:rPr>
                  <a:t>- Reverse Engineering 101 -</a:t>
                </a:r>
              </a:p>
              <a:p>
                <a:pPr algn="ctr"/>
                <a:endParaRPr lang="en-US" sz="4400" dirty="0">
                  <a:solidFill>
                    <a:schemeClr val="bg1"/>
                  </a:solidFill>
                  <a:cs typeface="Estrangelo Edessa" panose="03080600000000000000" pitchFamily="66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1740801" y="2300888"/>
              <a:ext cx="3931920" cy="91440"/>
              <a:chOff x="6447606" y="3817143"/>
              <a:chExt cx="2621280" cy="9144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6447606" y="3817143"/>
                <a:ext cx="655320" cy="91440"/>
              </a:xfrm>
              <a:prstGeom prst="rect">
                <a:avLst/>
              </a:prstGeom>
              <a:solidFill>
                <a:srgbClr val="FE4A1E"/>
              </a:solidFill>
              <a:ln w="6350">
                <a:noFill/>
              </a:ln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7102926" y="3817143"/>
                <a:ext cx="655320" cy="91440"/>
              </a:xfrm>
              <a:prstGeom prst="rect">
                <a:avLst/>
              </a:prstGeom>
              <a:solidFill>
                <a:srgbClr val="5C9AD3"/>
              </a:solidFill>
              <a:ln w="6350">
                <a:noFill/>
              </a:ln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7758246" y="3817143"/>
                <a:ext cx="655320" cy="91440"/>
              </a:xfrm>
              <a:prstGeom prst="rect">
                <a:avLst/>
              </a:prstGeom>
              <a:solidFill>
                <a:srgbClr val="7A7A7A"/>
              </a:solidFill>
              <a:ln w="6350">
                <a:noFill/>
              </a:ln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8413566" y="3817143"/>
                <a:ext cx="655320" cy="91440"/>
              </a:xfrm>
              <a:prstGeom prst="rect">
                <a:avLst/>
              </a:prstGeom>
              <a:solidFill>
                <a:srgbClr val="44546B"/>
              </a:solidFill>
              <a:ln w="6350">
                <a:noFill/>
              </a:ln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562210" y="6345698"/>
            <a:ext cx="3931920" cy="91440"/>
            <a:chOff x="6447606" y="3817143"/>
            <a:chExt cx="2621280" cy="91440"/>
          </a:xfrm>
        </p:grpSpPr>
        <p:sp>
          <p:nvSpPr>
            <p:cNvPr id="62" name="Rectangle 61"/>
            <p:cNvSpPr/>
            <p:nvPr/>
          </p:nvSpPr>
          <p:spPr>
            <a:xfrm>
              <a:off x="6447606" y="3817143"/>
              <a:ext cx="655320" cy="91440"/>
            </a:xfrm>
            <a:prstGeom prst="rect">
              <a:avLst/>
            </a:prstGeom>
            <a:solidFill>
              <a:srgbClr val="FE4A1E"/>
            </a:solidFill>
            <a:ln w="6350"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7102926" y="3817143"/>
              <a:ext cx="655320" cy="91440"/>
            </a:xfrm>
            <a:prstGeom prst="rect">
              <a:avLst/>
            </a:prstGeom>
            <a:solidFill>
              <a:srgbClr val="5C9AD3"/>
            </a:solidFill>
            <a:ln w="6350"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758246" y="3817143"/>
              <a:ext cx="655320" cy="91440"/>
            </a:xfrm>
            <a:prstGeom prst="rect">
              <a:avLst/>
            </a:prstGeom>
            <a:solidFill>
              <a:srgbClr val="7A7A7A"/>
            </a:solidFill>
            <a:ln w="6350"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413566" y="3817143"/>
              <a:ext cx="655320" cy="91440"/>
            </a:xfrm>
            <a:prstGeom prst="rect">
              <a:avLst/>
            </a:prstGeom>
            <a:solidFill>
              <a:srgbClr val="44546B"/>
            </a:solidFill>
            <a:ln w="6350"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/>
          <p:cNvGrpSpPr>
            <a:grpSpLocks noChangeAspect="1"/>
          </p:cNvGrpSpPr>
          <p:nvPr/>
        </p:nvGrpSpPr>
        <p:grpSpPr>
          <a:xfrm>
            <a:off x="563436" y="6090423"/>
            <a:ext cx="3930727" cy="276999"/>
            <a:chOff x="6361219" y="5845182"/>
            <a:chExt cx="4492260" cy="316570"/>
          </a:xfrm>
        </p:grpSpPr>
        <p:sp>
          <p:nvSpPr>
            <p:cNvPr id="60" name="Rounded Rectangle 9"/>
            <p:cNvSpPr/>
            <p:nvPr/>
          </p:nvSpPr>
          <p:spPr>
            <a:xfrm>
              <a:off x="6361219" y="5881913"/>
              <a:ext cx="4492260" cy="261257"/>
            </a:xfrm>
            <a:prstGeom prst="rect">
              <a:avLst/>
            </a:prstGeom>
            <a:solidFill>
              <a:srgbClr val="44546B">
                <a:alpha val="50000"/>
              </a:srgb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61" name="TextBox 60">
              <a:hlinkClick r:id="rId2"/>
            </p:cNvPr>
            <p:cNvSpPr txBox="1">
              <a:spLocks noChangeAspect="1"/>
            </p:cNvSpPr>
            <p:nvPr/>
          </p:nvSpPr>
          <p:spPr>
            <a:xfrm>
              <a:off x="6469618" y="5845182"/>
              <a:ext cx="2612572" cy="316570"/>
            </a:xfrm>
            <a:prstGeom prst="rect">
              <a:avLst/>
            </a:prstGeom>
            <a:noFill/>
            <a:effectLst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sz="1200" i="1" dirty="0">
                  <a:solidFill>
                    <a:schemeClr val="bg1">
                      <a:lumMod val="95000"/>
                    </a:schemeClr>
                  </a:solidFill>
                  <a:latin typeface="Candara" panose="020E0502030303020204" pitchFamily="34" charset="0"/>
                  <a:cs typeface="Estrangelo Edessa" panose="03080600000000000000" pitchFamily="66" charset="0"/>
                </a:rPr>
                <a:t>By Chris Myers – March 12, 2109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94852190-C57D-1B41-B9B8-43BB724BB927}"/>
              </a:ext>
            </a:extLst>
          </p:cNvPr>
          <p:cNvSpPr/>
          <p:nvPr/>
        </p:nvSpPr>
        <p:spPr>
          <a:xfrm>
            <a:off x="3333513" y="5900495"/>
            <a:ext cx="713436" cy="7134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321DBF3-9C13-2144-8629-66E1D9589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367" y="5925733"/>
            <a:ext cx="416148" cy="65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01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0" name="Freeform 59"/>
          <p:cNvSpPr/>
          <p:nvPr/>
        </p:nvSpPr>
        <p:spPr>
          <a:xfrm rot="17280000">
            <a:off x="7198776" y="4190506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5C9AD3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8" tIns="84481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RECAP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sp>
        <p:nvSpPr>
          <p:cNvPr id="45" name="Text Box 10"/>
          <p:cNvSpPr txBox="1">
            <a:spLocks noChangeArrowheads="1"/>
          </p:cNvSpPr>
          <p:nvPr/>
        </p:nvSpPr>
        <p:spPr bwMode="auto">
          <a:xfrm>
            <a:off x="7801108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ANALYZE THE API’S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86602D-2619-D843-AB2C-27F4D9E73F01}"/>
              </a:ext>
            </a:extLst>
          </p:cNvPr>
          <p:cNvGrpSpPr/>
          <p:nvPr/>
        </p:nvGrpSpPr>
        <p:grpSpPr>
          <a:xfrm>
            <a:off x="6410936" y="4635298"/>
            <a:ext cx="1251601" cy="1251601"/>
            <a:chOff x="6410936" y="4635298"/>
            <a:chExt cx="1251601" cy="1251601"/>
          </a:xfrm>
        </p:grpSpPr>
        <p:sp>
          <p:nvSpPr>
            <p:cNvPr id="61" name="Freeform 60"/>
            <p:cNvSpPr/>
            <p:nvPr/>
          </p:nvSpPr>
          <p:spPr>
            <a:xfrm>
              <a:off x="641093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44546B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sp>
          <p:nvSpPr>
            <p:cNvPr id="54" name="Freeform 121"/>
            <p:cNvSpPr>
              <a:spLocks noChangeAspect="1" noEditPoints="1"/>
            </p:cNvSpPr>
            <p:nvPr/>
          </p:nvSpPr>
          <p:spPr bwMode="auto">
            <a:xfrm>
              <a:off x="6802318" y="4952580"/>
              <a:ext cx="477123" cy="548640"/>
            </a:xfrm>
            <a:custGeom>
              <a:avLst/>
              <a:gdLst/>
              <a:ahLst/>
              <a:cxnLst>
                <a:cxn ang="0">
                  <a:pos x="227" y="284"/>
                </a:cxn>
                <a:cxn ang="0">
                  <a:pos x="214" y="284"/>
                </a:cxn>
                <a:cxn ang="0">
                  <a:pos x="264" y="189"/>
                </a:cxn>
                <a:cxn ang="0">
                  <a:pos x="179" y="80"/>
                </a:cxn>
                <a:cxn ang="0">
                  <a:pos x="200" y="39"/>
                </a:cxn>
                <a:cxn ang="0">
                  <a:pos x="196" y="26"/>
                </a:cxn>
                <a:cxn ang="0">
                  <a:pos x="145" y="2"/>
                </a:cxn>
                <a:cxn ang="0">
                  <a:pos x="138" y="1"/>
                </a:cxn>
                <a:cxn ang="0">
                  <a:pos x="132" y="7"/>
                </a:cxn>
                <a:cxn ang="0">
                  <a:pos x="72" y="121"/>
                </a:cxn>
                <a:cxn ang="0">
                  <a:pos x="80" y="147"/>
                </a:cxn>
                <a:cxn ang="0">
                  <a:pos x="72" y="164"/>
                </a:cxn>
                <a:cxn ang="0">
                  <a:pos x="106" y="180"/>
                </a:cxn>
                <a:cxn ang="0">
                  <a:pos x="114" y="164"/>
                </a:cxn>
                <a:cxn ang="0">
                  <a:pos x="114" y="164"/>
                </a:cxn>
                <a:cxn ang="0">
                  <a:pos x="140" y="154"/>
                </a:cxn>
                <a:cxn ang="0">
                  <a:pos x="161" y="115"/>
                </a:cxn>
                <a:cxn ang="0">
                  <a:pos x="227" y="189"/>
                </a:cxn>
                <a:cxn ang="0">
                  <a:pos x="151" y="265"/>
                </a:cxn>
                <a:cxn ang="0">
                  <a:pos x="95" y="246"/>
                </a:cxn>
                <a:cxn ang="0">
                  <a:pos x="95" y="237"/>
                </a:cxn>
                <a:cxn ang="0">
                  <a:pos x="104" y="227"/>
                </a:cxn>
                <a:cxn ang="0">
                  <a:pos x="151" y="227"/>
                </a:cxn>
                <a:cxn ang="0">
                  <a:pos x="151" y="208"/>
                </a:cxn>
                <a:cxn ang="0">
                  <a:pos x="79" y="208"/>
                </a:cxn>
                <a:cxn ang="0">
                  <a:pos x="40" y="208"/>
                </a:cxn>
                <a:cxn ang="0">
                  <a:pos x="0" y="208"/>
                </a:cxn>
                <a:cxn ang="0">
                  <a:pos x="0" y="227"/>
                </a:cxn>
                <a:cxn ang="0">
                  <a:pos x="45" y="227"/>
                </a:cxn>
                <a:cxn ang="0">
                  <a:pos x="48" y="227"/>
                </a:cxn>
                <a:cxn ang="0">
                  <a:pos x="57" y="237"/>
                </a:cxn>
                <a:cxn ang="0">
                  <a:pos x="57" y="246"/>
                </a:cxn>
                <a:cxn ang="0">
                  <a:pos x="57" y="284"/>
                </a:cxn>
                <a:cxn ang="0">
                  <a:pos x="19" y="303"/>
                </a:cxn>
                <a:cxn ang="0">
                  <a:pos x="264" y="303"/>
                </a:cxn>
                <a:cxn ang="0">
                  <a:pos x="227" y="284"/>
                </a:cxn>
                <a:cxn ang="0">
                  <a:pos x="161" y="26"/>
                </a:cxn>
                <a:cxn ang="0">
                  <a:pos x="155" y="32"/>
                </a:cxn>
                <a:cxn ang="0">
                  <a:pos x="111" y="114"/>
                </a:cxn>
                <a:cxn ang="0">
                  <a:pos x="95" y="106"/>
                </a:cxn>
                <a:cxn ang="0">
                  <a:pos x="96" y="102"/>
                </a:cxn>
                <a:cxn ang="0">
                  <a:pos x="137" y="25"/>
                </a:cxn>
                <a:cxn ang="0">
                  <a:pos x="143" y="20"/>
                </a:cxn>
                <a:cxn ang="0">
                  <a:pos x="150" y="21"/>
                </a:cxn>
                <a:cxn ang="0">
                  <a:pos x="161" y="26"/>
                </a:cxn>
                <a:cxn ang="0">
                  <a:pos x="161" y="26"/>
                </a:cxn>
              </a:cxnLst>
              <a:rect l="0" t="0" r="r" b="b"/>
              <a:pathLst>
                <a:path w="264" h="303">
                  <a:moveTo>
                    <a:pt x="227" y="284"/>
                  </a:moveTo>
                  <a:cubicBezTo>
                    <a:pt x="214" y="284"/>
                    <a:pt x="214" y="284"/>
                    <a:pt x="214" y="284"/>
                  </a:cubicBezTo>
                  <a:cubicBezTo>
                    <a:pt x="244" y="263"/>
                    <a:pt x="264" y="229"/>
                    <a:pt x="264" y="189"/>
                  </a:cubicBezTo>
                  <a:cubicBezTo>
                    <a:pt x="264" y="136"/>
                    <a:pt x="228" y="92"/>
                    <a:pt x="179" y="8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03" y="34"/>
                    <a:pt x="201" y="29"/>
                    <a:pt x="196" y="26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3" y="1"/>
                    <a:pt x="140" y="0"/>
                    <a:pt x="138" y="1"/>
                  </a:cubicBezTo>
                  <a:cubicBezTo>
                    <a:pt x="136" y="2"/>
                    <a:pt x="134" y="4"/>
                    <a:pt x="132" y="7"/>
                  </a:cubicBezTo>
                  <a:cubicBezTo>
                    <a:pt x="72" y="121"/>
                    <a:pt x="72" y="121"/>
                    <a:pt x="72" y="121"/>
                  </a:cubicBezTo>
                  <a:cubicBezTo>
                    <a:pt x="67" y="131"/>
                    <a:pt x="71" y="143"/>
                    <a:pt x="80" y="147"/>
                  </a:cubicBezTo>
                  <a:cubicBezTo>
                    <a:pt x="72" y="164"/>
                    <a:pt x="72" y="164"/>
                    <a:pt x="72" y="164"/>
                  </a:cubicBezTo>
                  <a:cubicBezTo>
                    <a:pt x="106" y="180"/>
                    <a:pt x="106" y="180"/>
                    <a:pt x="106" y="180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24" y="168"/>
                    <a:pt x="135" y="164"/>
                    <a:pt x="140" y="15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98" y="119"/>
                    <a:pt x="227" y="151"/>
                    <a:pt x="227" y="189"/>
                  </a:cubicBezTo>
                  <a:cubicBezTo>
                    <a:pt x="227" y="231"/>
                    <a:pt x="193" y="265"/>
                    <a:pt x="151" y="265"/>
                  </a:cubicBezTo>
                  <a:cubicBezTo>
                    <a:pt x="132" y="265"/>
                    <a:pt x="108" y="258"/>
                    <a:pt x="95" y="246"/>
                  </a:cubicBezTo>
                  <a:cubicBezTo>
                    <a:pt x="95" y="237"/>
                    <a:pt x="95" y="237"/>
                    <a:pt x="95" y="237"/>
                  </a:cubicBezTo>
                  <a:cubicBezTo>
                    <a:pt x="95" y="231"/>
                    <a:pt x="99" y="227"/>
                    <a:pt x="104" y="227"/>
                  </a:cubicBezTo>
                  <a:cubicBezTo>
                    <a:pt x="151" y="227"/>
                    <a:pt x="151" y="227"/>
                    <a:pt x="151" y="227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45" y="227"/>
                    <a:pt x="45" y="227"/>
                    <a:pt x="45" y="227"/>
                  </a:cubicBezTo>
                  <a:cubicBezTo>
                    <a:pt x="48" y="227"/>
                    <a:pt x="48" y="227"/>
                    <a:pt x="48" y="227"/>
                  </a:cubicBezTo>
                  <a:cubicBezTo>
                    <a:pt x="53" y="227"/>
                    <a:pt x="57" y="231"/>
                    <a:pt x="57" y="237"/>
                  </a:cubicBezTo>
                  <a:cubicBezTo>
                    <a:pt x="57" y="246"/>
                    <a:pt x="57" y="246"/>
                    <a:pt x="57" y="246"/>
                  </a:cubicBezTo>
                  <a:cubicBezTo>
                    <a:pt x="57" y="284"/>
                    <a:pt x="57" y="284"/>
                    <a:pt x="57" y="284"/>
                  </a:cubicBezTo>
                  <a:cubicBezTo>
                    <a:pt x="36" y="284"/>
                    <a:pt x="19" y="282"/>
                    <a:pt x="19" y="303"/>
                  </a:cubicBezTo>
                  <a:cubicBezTo>
                    <a:pt x="264" y="303"/>
                    <a:pt x="264" y="303"/>
                    <a:pt x="264" y="303"/>
                  </a:cubicBezTo>
                  <a:cubicBezTo>
                    <a:pt x="264" y="282"/>
                    <a:pt x="248" y="284"/>
                    <a:pt x="227" y="284"/>
                  </a:cubicBezTo>
                  <a:close/>
                  <a:moveTo>
                    <a:pt x="161" y="26"/>
                  </a:moveTo>
                  <a:cubicBezTo>
                    <a:pt x="158" y="27"/>
                    <a:pt x="156" y="29"/>
                    <a:pt x="155" y="3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3"/>
                    <a:pt x="96" y="102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3"/>
                    <a:pt x="140" y="21"/>
                    <a:pt x="143" y="20"/>
                  </a:cubicBezTo>
                  <a:cubicBezTo>
                    <a:pt x="145" y="19"/>
                    <a:pt x="148" y="19"/>
                    <a:pt x="150" y="21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6"/>
                    <a:pt x="161" y="26"/>
                    <a:pt x="161" y="2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27270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36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769" y="0"/>
            <a:ext cx="12192000" cy="6858000"/>
          </a:xfrm>
          <a:prstGeom prst="rect">
            <a:avLst/>
          </a:prstGeom>
          <a:solidFill>
            <a:srgbClr val="0E0F1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41202" y="541310"/>
            <a:ext cx="3474720" cy="1759507"/>
            <a:chOff x="3178829" y="256408"/>
            <a:chExt cx="4172784" cy="834855"/>
          </a:xfrm>
        </p:grpSpPr>
        <p:sp>
          <p:nvSpPr>
            <p:cNvPr id="7" name="TextBox 6"/>
            <p:cNvSpPr txBox="1"/>
            <p:nvPr/>
          </p:nvSpPr>
          <p:spPr>
            <a:xfrm>
              <a:off x="3378735" y="256408"/>
              <a:ext cx="3840480" cy="511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Demo Time</a:t>
              </a: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Traffic Sniffing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78829" y="843004"/>
              <a:ext cx="4172784" cy="248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Analyze the app traffic and look for security holes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869585" y="3394156"/>
            <a:ext cx="534543" cy="1195637"/>
            <a:chOff x="9856581" y="1063103"/>
            <a:chExt cx="534543" cy="1195637"/>
          </a:xfrm>
          <a:solidFill>
            <a:schemeClr val="bg1"/>
          </a:solidFill>
        </p:grpSpPr>
        <p:sp>
          <p:nvSpPr>
            <p:cNvPr id="14" name="Freeform 13"/>
            <p:cNvSpPr>
              <a:spLocks noChangeAspect="1"/>
            </p:cNvSpPr>
            <p:nvPr/>
          </p:nvSpPr>
          <p:spPr bwMode="auto">
            <a:xfrm rot="18840000">
              <a:off x="9933924" y="1063103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solidFill>
              <a:srgbClr val="7A7A7A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 rot="7980000">
              <a:off x="9856581" y="1801540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96982" y="3768566"/>
            <a:ext cx="1019084" cy="324634"/>
            <a:chOff x="9560144" y="1819524"/>
            <a:chExt cx="1019084" cy="324634"/>
          </a:xfrm>
          <a:solidFill>
            <a:schemeClr val="bg1">
              <a:lumMod val="65000"/>
            </a:schemeClr>
          </a:solidFill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 rot="20291668">
              <a:off x="9560144" y="1915558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solidFill>
              <a:srgbClr val="5C9AD3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 rot="9529559">
              <a:off x="10213468" y="1819524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sp>
        <p:nvSpPr>
          <p:cNvPr id="19" name="Freeform 18"/>
          <p:cNvSpPr>
            <a:spLocks noChangeAspect="1"/>
          </p:cNvSpPr>
          <p:nvPr/>
        </p:nvSpPr>
        <p:spPr>
          <a:xfrm>
            <a:off x="1169688" y="2960923"/>
            <a:ext cx="2011680" cy="2011680"/>
          </a:xfrm>
          <a:custGeom>
            <a:avLst/>
            <a:gdLst>
              <a:gd name="connsiteX0" fmla="*/ 1005840 w 2011680"/>
              <a:gd name="connsiteY0" fmla="*/ 816827 h 2011680"/>
              <a:gd name="connsiteX1" fmla="*/ 1188720 w 2011680"/>
              <a:gd name="connsiteY1" fmla="*/ 999707 h 2011680"/>
              <a:gd name="connsiteX2" fmla="*/ 1005840 w 2011680"/>
              <a:gd name="connsiteY2" fmla="*/ 1182587 h 2011680"/>
              <a:gd name="connsiteX3" fmla="*/ 822960 w 2011680"/>
              <a:gd name="connsiteY3" fmla="*/ 999707 h 2011680"/>
              <a:gd name="connsiteX4" fmla="*/ 1005840 w 2011680"/>
              <a:gd name="connsiteY4" fmla="*/ 816827 h 2011680"/>
              <a:gd name="connsiteX5" fmla="*/ 1091559 w 2011680"/>
              <a:gd name="connsiteY5" fmla="*/ 193610 h 2011680"/>
              <a:gd name="connsiteX6" fmla="*/ 1097280 w 2011680"/>
              <a:gd name="connsiteY6" fmla="*/ 222126 h 2011680"/>
              <a:gd name="connsiteX7" fmla="*/ 1005840 w 2011680"/>
              <a:gd name="connsiteY7" fmla="*/ 314136 h 2011680"/>
              <a:gd name="connsiteX8" fmla="*/ 914400 w 2011680"/>
              <a:gd name="connsiteY8" fmla="*/ 222126 h 2011680"/>
              <a:gd name="connsiteX9" fmla="*/ 919494 w 2011680"/>
              <a:gd name="connsiteY9" fmla="*/ 196740 h 2011680"/>
              <a:gd name="connsiteX10" fmla="*/ 860163 w 2011680"/>
              <a:gd name="connsiteY10" fmla="*/ 201975 h 2011680"/>
              <a:gd name="connsiteX11" fmla="*/ 199600 w 2011680"/>
              <a:gd name="connsiteY11" fmla="*/ 846226 h 2011680"/>
              <a:gd name="connsiteX12" fmla="*/ 188815 w 2011680"/>
              <a:gd name="connsiteY12" fmla="*/ 916890 h 2011680"/>
              <a:gd name="connsiteX13" fmla="*/ 200083 w 2011680"/>
              <a:gd name="connsiteY13" fmla="*/ 914601 h 2011680"/>
              <a:gd name="connsiteX14" fmla="*/ 291523 w 2011680"/>
              <a:gd name="connsiteY14" fmla="*/ 1006611 h 2011680"/>
              <a:gd name="connsiteX15" fmla="*/ 200083 w 2011680"/>
              <a:gd name="connsiteY15" fmla="*/ 1098621 h 2011680"/>
              <a:gd name="connsiteX16" fmla="*/ 187117 w 2011680"/>
              <a:gd name="connsiteY16" fmla="*/ 1095987 h 2011680"/>
              <a:gd name="connsiteX17" fmla="*/ 187129 w 2011680"/>
              <a:gd name="connsiteY17" fmla="*/ 1096224 h 2011680"/>
              <a:gd name="connsiteX18" fmla="*/ 850052 w 2011680"/>
              <a:gd name="connsiteY18" fmla="*/ 1820316 h 2011680"/>
              <a:gd name="connsiteX19" fmla="*/ 918335 w 2011680"/>
              <a:gd name="connsiteY19" fmla="*/ 1830080 h 2011680"/>
              <a:gd name="connsiteX20" fmla="*/ 917894 w 2011680"/>
              <a:gd name="connsiteY20" fmla="*/ 1827884 h 2011680"/>
              <a:gd name="connsiteX21" fmla="*/ 1009334 w 2011680"/>
              <a:gd name="connsiteY21" fmla="*/ 1735874 h 2011680"/>
              <a:gd name="connsiteX22" fmla="*/ 1100774 w 2011680"/>
              <a:gd name="connsiteY22" fmla="*/ 1827884 h 2011680"/>
              <a:gd name="connsiteX23" fmla="*/ 1100540 w 2011680"/>
              <a:gd name="connsiteY23" fmla="*/ 1829051 h 2011680"/>
              <a:gd name="connsiteX24" fmla="*/ 1161628 w 2011680"/>
              <a:gd name="connsiteY24" fmla="*/ 1820316 h 2011680"/>
              <a:gd name="connsiteX25" fmla="*/ 1824551 w 2011680"/>
              <a:gd name="connsiteY25" fmla="*/ 1096224 h 2011680"/>
              <a:gd name="connsiteX26" fmla="*/ 1824663 w 2011680"/>
              <a:gd name="connsiteY26" fmla="*/ 1094011 h 2011680"/>
              <a:gd name="connsiteX27" fmla="*/ 1805767 w 2011680"/>
              <a:gd name="connsiteY27" fmla="*/ 1097850 h 2011680"/>
              <a:gd name="connsiteX28" fmla="*/ 1714327 w 2011680"/>
              <a:gd name="connsiteY28" fmla="*/ 1005840 h 2011680"/>
              <a:gd name="connsiteX29" fmla="*/ 1805767 w 2011680"/>
              <a:gd name="connsiteY29" fmla="*/ 913830 h 2011680"/>
              <a:gd name="connsiteX30" fmla="*/ 1820393 w 2011680"/>
              <a:gd name="connsiteY30" fmla="*/ 916801 h 2011680"/>
              <a:gd name="connsiteX31" fmla="*/ 1815946 w 2011680"/>
              <a:gd name="connsiteY31" fmla="*/ 866404 h 2011680"/>
              <a:gd name="connsiteX32" fmla="*/ 1171695 w 2011680"/>
              <a:gd name="connsiteY32" fmla="*/ 205841 h 2011680"/>
              <a:gd name="connsiteX33" fmla="*/ 1005840 w 2011680"/>
              <a:gd name="connsiteY33" fmla="*/ 0 h 2011680"/>
              <a:gd name="connsiteX34" fmla="*/ 2011680 w 2011680"/>
              <a:gd name="connsiteY34" fmla="*/ 1005840 h 2011680"/>
              <a:gd name="connsiteX35" fmla="*/ 1005840 w 2011680"/>
              <a:gd name="connsiteY35" fmla="*/ 2011680 h 2011680"/>
              <a:gd name="connsiteX36" fmla="*/ 0 w 2011680"/>
              <a:gd name="connsiteY36" fmla="*/ 1005840 h 2011680"/>
              <a:gd name="connsiteX37" fmla="*/ 1005840 w 2011680"/>
              <a:gd name="connsiteY37" fmla="*/ 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11680" h="2011680">
                <a:moveTo>
                  <a:pt x="1005840" y="816827"/>
                </a:moveTo>
                <a:cubicBezTo>
                  <a:pt x="1106842" y="816827"/>
                  <a:pt x="1188720" y="898705"/>
                  <a:pt x="1188720" y="999707"/>
                </a:cubicBezTo>
                <a:cubicBezTo>
                  <a:pt x="1188720" y="1100709"/>
                  <a:pt x="1106842" y="1182587"/>
                  <a:pt x="1005840" y="1182587"/>
                </a:cubicBezTo>
                <a:cubicBezTo>
                  <a:pt x="904838" y="1182587"/>
                  <a:pt x="822960" y="1100709"/>
                  <a:pt x="822960" y="999707"/>
                </a:cubicBezTo>
                <a:cubicBezTo>
                  <a:pt x="822960" y="898705"/>
                  <a:pt x="904838" y="816827"/>
                  <a:pt x="1005840" y="816827"/>
                </a:cubicBezTo>
                <a:close/>
                <a:moveTo>
                  <a:pt x="1091559" y="193610"/>
                </a:moveTo>
                <a:lnTo>
                  <a:pt x="1097280" y="222126"/>
                </a:lnTo>
                <a:cubicBezTo>
                  <a:pt x="1097280" y="272942"/>
                  <a:pt x="1056341" y="314136"/>
                  <a:pt x="1005840" y="314136"/>
                </a:cubicBezTo>
                <a:cubicBezTo>
                  <a:pt x="955339" y="314136"/>
                  <a:pt x="914400" y="272942"/>
                  <a:pt x="914400" y="222126"/>
                </a:cubicBezTo>
                <a:lnTo>
                  <a:pt x="919494" y="196740"/>
                </a:lnTo>
                <a:lnTo>
                  <a:pt x="860163" y="201975"/>
                </a:lnTo>
                <a:cubicBezTo>
                  <a:pt x="529179" y="261097"/>
                  <a:pt x="266746" y="518093"/>
                  <a:pt x="199600" y="846226"/>
                </a:cubicBezTo>
                <a:lnTo>
                  <a:pt x="188815" y="916890"/>
                </a:lnTo>
                <a:lnTo>
                  <a:pt x="200083" y="914601"/>
                </a:lnTo>
                <a:cubicBezTo>
                  <a:pt x="250584" y="914601"/>
                  <a:pt x="291523" y="955795"/>
                  <a:pt x="291523" y="1006611"/>
                </a:cubicBezTo>
                <a:cubicBezTo>
                  <a:pt x="291523" y="1057427"/>
                  <a:pt x="250584" y="1098621"/>
                  <a:pt x="200083" y="1098621"/>
                </a:cubicBezTo>
                <a:lnTo>
                  <a:pt x="187117" y="1095987"/>
                </a:lnTo>
                <a:lnTo>
                  <a:pt x="187129" y="1096224"/>
                </a:lnTo>
                <a:cubicBezTo>
                  <a:pt x="224005" y="1459333"/>
                  <a:pt x="496940" y="1752658"/>
                  <a:pt x="850052" y="1820316"/>
                </a:cubicBezTo>
                <a:lnTo>
                  <a:pt x="918335" y="1830080"/>
                </a:lnTo>
                <a:lnTo>
                  <a:pt x="917894" y="1827884"/>
                </a:lnTo>
                <a:cubicBezTo>
                  <a:pt x="917894" y="1777068"/>
                  <a:pt x="958833" y="1735874"/>
                  <a:pt x="1009334" y="1735874"/>
                </a:cubicBezTo>
                <a:cubicBezTo>
                  <a:pt x="1059835" y="1735874"/>
                  <a:pt x="1100774" y="1777068"/>
                  <a:pt x="1100774" y="1827884"/>
                </a:cubicBezTo>
                <a:lnTo>
                  <a:pt x="1100540" y="1829051"/>
                </a:lnTo>
                <a:lnTo>
                  <a:pt x="1161628" y="1820316"/>
                </a:lnTo>
                <a:cubicBezTo>
                  <a:pt x="1514740" y="1752658"/>
                  <a:pt x="1787675" y="1459333"/>
                  <a:pt x="1824551" y="1096224"/>
                </a:cubicBezTo>
                <a:lnTo>
                  <a:pt x="1824663" y="1094011"/>
                </a:lnTo>
                <a:lnTo>
                  <a:pt x="1805767" y="1097850"/>
                </a:lnTo>
                <a:cubicBezTo>
                  <a:pt x="1755266" y="1097850"/>
                  <a:pt x="1714327" y="1056656"/>
                  <a:pt x="1714327" y="1005840"/>
                </a:cubicBezTo>
                <a:cubicBezTo>
                  <a:pt x="1714327" y="955024"/>
                  <a:pt x="1755266" y="913830"/>
                  <a:pt x="1805767" y="913830"/>
                </a:cubicBezTo>
                <a:lnTo>
                  <a:pt x="1820393" y="916801"/>
                </a:lnTo>
                <a:lnTo>
                  <a:pt x="1815946" y="866404"/>
                </a:lnTo>
                <a:cubicBezTo>
                  <a:pt x="1756824" y="535420"/>
                  <a:pt x="1499828" y="272986"/>
                  <a:pt x="1171695" y="205841"/>
                </a:cubicBezTo>
                <a:close/>
                <a:moveTo>
                  <a:pt x="1005840" y="0"/>
                </a:moveTo>
                <a:cubicBezTo>
                  <a:pt x="1561350" y="0"/>
                  <a:pt x="2011680" y="450330"/>
                  <a:pt x="2011680" y="1005840"/>
                </a:cubicBezTo>
                <a:cubicBezTo>
                  <a:pt x="2011680" y="1561350"/>
                  <a:pt x="1561350" y="2011680"/>
                  <a:pt x="1005840" y="2011680"/>
                </a:cubicBezTo>
                <a:cubicBezTo>
                  <a:pt x="450330" y="2011680"/>
                  <a:pt x="0" y="1561350"/>
                  <a:pt x="0" y="1005840"/>
                </a:cubicBezTo>
                <a:cubicBezTo>
                  <a:pt x="0" y="450330"/>
                  <a:pt x="450330" y="0"/>
                  <a:pt x="1005840" y="0"/>
                </a:cubicBezTo>
                <a:close/>
              </a:path>
            </a:pathLst>
          </a:custGeom>
          <a:solidFill>
            <a:srgbClr val="FE4A1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78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9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80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7000"/>
                            </p:stCondLst>
                            <p:childTnLst>
                              <p:par>
                                <p:cTn id="2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6000"/>
                            </p:stCondLst>
                            <p:childTnLst>
                              <p:par>
                                <p:cTn id="3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95000"/>
                            </p:stCondLst>
                            <p:childTnLst>
                              <p:par>
                                <p:cTn id="3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4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3000"/>
                            </p:stCondLst>
                            <p:childTnLst>
                              <p:par>
                                <p:cTn id="4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0" name="Freeform 59"/>
          <p:cNvSpPr/>
          <p:nvPr/>
        </p:nvSpPr>
        <p:spPr>
          <a:xfrm rot="17280000">
            <a:off x="7198776" y="4190506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5C9AD3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8" tIns="84481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2" name="Freeform 61"/>
          <p:cNvSpPr/>
          <p:nvPr/>
        </p:nvSpPr>
        <p:spPr>
          <a:xfrm>
            <a:off x="5902907" y="5049889"/>
            <a:ext cx="333831" cy="422416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44546B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4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RECAP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2767263" y="4904076"/>
            <a:ext cx="164729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7A7A7A"/>
                </a:solidFill>
                <a:latin typeface="Candara" panose="020E0502030303020204" pitchFamily="34" charset="0"/>
              </a:rPr>
              <a:t>PATCHING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sp>
        <p:nvSpPr>
          <p:cNvPr id="45" name="Text Box 10"/>
          <p:cNvSpPr txBox="1">
            <a:spLocks noChangeArrowheads="1"/>
          </p:cNvSpPr>
          <p:nvPr/>
        </p:nvSpPr>
        <p:spPr bwMode="auto">
          <a:xfrm>
            <a:off x="7801108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ANALYZE THE API’S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86602D-2619-D843-AB2C-27F4D9E73F01}"/>
              </a:ext>
            </a:extLst>
          </p:cNvPr>
          <p:cNvGrpSpPr/>
          <p:nvPr/>
        </p:nvGrpSpPr>
        <p:grpSpPr>
          <a:xfrm>
            <a:off x="6410936" y="4635298"/>
            <a:ext cx="1251601" cy="1251601"/>
            <a:chOff x="6410936" y="4635298"/>
            <a:chExt cx="1251601" cy="1251601"/>
          </a:xfrm>
        </p:grpSpPr>
        <p:sp>
          <p:nvSpPr>
            <p:cNvPr id="61" name="Freeform 60"/>
            <p:cNvSpPr/>
            <p:nvPr/>
          </p:nvSpPr>
          <p:spPr>
            <a:xfrm>
              <a:off x="641093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44546B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sp>
          <p:nvSpPr>
            <p:cNvPr id="54" name="Freeform 121"/>
            <p:cNvSpPr>
              <a:spLocks noChangeAspect="1" noEditPoints="1"/>
            </p:cNvSpPr>
            <p:nvPr/>
          </p:nvSpPr>
          <p:spPr bwMode="auto">
            <a:xfrm>
              <a:off x="6802318" y="4952580"/>
              <a:ext cx="477123" cy="548640"/>
            </a:xfrm>
            <a:custGeom>
              <a:avLst/>
              <a:gdLst/>
              <a:ahLst/>
              <a:cxnLst>
                <a:cxn ang="0">
                  <a:pos x="227" y="284"/>
                </a:cxn>
                <a:cxn ang="0">
                  <a:pos x="214" y="284"/>
                </a:cxn>
                <a:cxn ang="0">
                  <a:pos x="264" y="189"/>
                </a:cxn>
                <a:cxn ang="0">
                  <a:pos x="179" y="80"/>
                </a:cxn>
                <a:cxn ang="0">
                  <a:pos x="200" y="39"/>
                </a:cxn>
                <a:cxn ang="0">
                  <a:pos x="196" y="26"/>
                </a:cxn>
                <a:cxn ang="0">
                  <a:pos x="145" y="2"/>
                </a:cxn>
                <a:cxn ang="0">
                  <a:pos x="138" y="1"/>
                </a:cxn>
                <a:cxn ang="0">
                  <a:pos x="132" y="7"/>
                </a:cxn>
                <a:cxn ang="0">
                  <a:pos x="72" y="121"/>
                </a:cxn>
                <a:cxn ang="0">
                  <a:pos x="80" y="147"/>
                </a:cxn>
                <a:cxn ang="0">
                  <a:pos x="72" y="164"/>
                </a:cxn>
                <a:cxn ang="0">
                  <a:pos x="106" y="180"/>
                </a:cxn>
                <a:cxn ang="0">
                  <a:pos x="114" y="164"/>
                </a:cxn>
                <a:cxn ang="0">
                  <a:pos x="114" y="164"/>
                </a:cxn>
                <a:cxn ang="0">
                  <a:pos x="140" y="154"/>
                </a:cxn>
                <a:cxn ang="0">
                  <a:pos x="161" y="115"/>
                </a:cxn>
                <a:cxn ang="0">
                  <a:pos x="227" y="189"/>
                </a:cxn>
                <a:cxn ang="0">
                  <a:pos x="151" y="265"/>
                </a:cxn>
                <a:cxn ang="0">
                  <a:pos x="95" y="246"/>
                </a:cxn>
                <a:cxn ang="0">
                  <a:pos x="95" y="237"/>
                </a:cxn>
                <a:cxn ang="0">
                  <a:pos x="104" y="227"/>
                </a:cxn>
                <a:cxn ang="0">
                  <a:pos x="151" y="227"/>
                </a:cxn>
                <a:cxn ang="0">
                  <a:pos x="151" y="208"/>
                </a:cxn>
                <a:cxn ang="0">
                  <a:pos x="79" y="208"/>
                </a:cxn>
                <a:cxn ang="0">
                  <a:pos x="40" y="208"/>
                </a:cxn>
                <a:cxn ang="0">
                  <a:pos x="0" y="208"/>
                </a:cxn>
                <a:cxn ang="0">
                  <a:pos x="0" y="227"/>
                </a:cxn>
                <a:cxn ang="0">
                  <a:pos x="45" y="227"/>
                </a:cxn>
                <a:cxn ang="0">
                  <a:pos x="48" y="227"/>
                </a:cxn>
                <a:cxn ang="0">
                  <a:pos x="57" y="237"/>
                </a:cxn>
                <a:cxn ang="0">
                  <a:pos x="57" y="246"/>
                </a:cxn>
                <a:cxn ang="0">
                  <a:pos x="57" y="284"/>
                </a:cxn>
                <a:cxn ang="0">
                  <a:pos x="19" y="303"/>
                </a:cxn>
                <a:cxn ang="0">
                  <a:pos x="264" y="303"/>
                </a:cxn>
                <a:cxn ang="0">
                  <a:pos x="227" y="284"/>
                </a:cxn>
                <a:cxn ang="0">
                  <a:pos x="161" y="26"/>
                </a:cxn>
                <a:cxn ang="0">
                  <a:pos x="155" y="32"/>
                </a:cxn>
                <a:cxn ang="0">
                  <a:pos x="111" y="114"/>
                </a:cxn>
                <a:cxn ang="0">
                  <a:pos x="95" y="106"/>
                </a:cxn>
                <a:cxn ang="0">
                  <a:pos x="96" y="102"/>
                </a:cxn>
                <a:cxn ang="0">
                  <a:pos x="137" y="25"/>
                </a:cxn>
                <a:cxn ang="0">
                  <a:pos x="143" y="20"/>
                </a:cxn>
                <a:cxn ang="0">
                  <a:pos x="150" y="21"/>
                </a:cxn>
                <a:cxn ang="0">
                  <a:pos x="161" y="26"/>
                </a:cxn>
                <a:cxn ang="0">
                  <a:pos x="161" y="26"/>
                </a:cxn>
              </a:cxnLst>
              <a:rect l="0" t="0" r="r" b="b"/>
              <a:pathLst>
                <a:path w="264" h="303">
                  <a:moveTo>
                    <a:pt x="227" y="284"/>
                  </a:moveTo>
                  <a:cubicBezTo>
                    <a:pt x="214" y="284"/>
                    <a:pt x="214" y="284"/>
                    <a:pt x="214" y="284"/>
                  </a:cubicBezTo>
                  <a:cubicBezTo>
                    <a:pt x="244" y="263"/>
                    <a:pt x="264" y="229"/>
                    <a:pt x="264" y="189"/>
                  </a:cubicBezTo>
                  <a:cubicBezTo>
                    <a:pt x="264" y="136"/>
                    <a:pt x="228" y="92"/>
                    <a:pt x="179" y="8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03" y="34"/>
                    <a:pt x="201" y="29"/>
                    <a:pt x="196" y="26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3" y="1"/>
                    <a:pt x="140" y="0"/>
                    <a:pt x="138" y="1"/>
                  </a:cubicBezTo>
                  <a:cubicBezTo>
                    <a:pt x="136" y="2"/>
                    <a:pt x="134" y="4"/>
                    <a:pt x="132" y="7"/>
                  </a:cubicBezTo>
                  <a:cubicBezTo>
                    <a:pt x="72" y="121"/>
                    <a:pt x="72" y="121"/>
                    <a:pt x="72" y="121"/>
                  </a:cubicBezTo>
                  <a:cubicBezTo>
                    <a:pt x="67" y="131"/>
                    <a:pt x="71" y="143"/>
                    <a:pt x="80" y="147"/>
                  </a:cubicBezTo>
                  <a:cubicBezTo>
                    <a:pt x="72" y="164"/>
                    <a:pt x="72" y="164"/>
                    <a:pt x="72" y="164"/>
                  </a:cubicBezTo>
                  <a:cubicBezTo>
                    <a:pt x="106" y="180"/>
                    <a:pt x="106" y="180"/>
                    <a:pt x="106" y="180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24" y="168"/>
                    <a:pt x="135" y="164"/>
                    <a:pt x="140" y="15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98" y="119"/>
                    <a:pt x="227" y="151"/>
                    <a:pt x="227" y="189"/>
                  </a:cubicBezTo>
                  <a:cubicBezTo>
                    <a:pt x="227" y="231"/>
                    <a:pt x="193" y="265"/>
                    <a:pt x="151" y="265"/>
                  </a:cubicBezTo>
                  <a:cubicBezTo>
                    <a:pt x="132" y="265"/>
                    <a:pt x="108" y="258"/>
                    <a:pt x="95" y="246"/>
                  </a:cubicBezTo>
                  <a:cubicBezTo>
                    <a:pt x="95" y="237"/>
                    <a:pt x="95" y="237"/>
                    <a:pt x="95" y="237"/>
                  </a:cubicBezTo>
                  <a:cubicBezTo>
                    <a:pt x="95" y="231"/>
                    <a:pt x="99" y="227"/>
                    <a:pt x="104" y="227"/>
                  </a:cubicBezTo>
                  <a:cubicBezTo>
                    <a:pt x="151" y="227"/>
                    <a:pt x="151" y="227"/>
                    <a:pt x="151" y="227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45" y="227"/>
                    <a:pt x="45" y="227"/>
                    <a:pt x="45" y="227"/>
                  </a:cubicBezTo>
                  <a:cubicBezTo>
                    <a:pt x="48" y="227"/>
                    <a:pt x="48" y="227"/>
                    <a:pt x="48" y="227"/>
                  </a:cubicBezTo>
                  <a:cubicBezTo>
                    <a:pt x="53" y="227"/>
                    <a:pt x="57" y="231"/>
                    <a:pt x="57" y="237"/>
                  </a:cubicBezTo>
                  <a:cubicBezTo>
                    <a:pt x="57" y="246"/>
                    <a:pt x="57" y="246"/>
                    <a:pt x="57" y="246"/>
                  </a:cubicBezTo>
                  <a:cubicBezTo>
                    <a:pt x="57" y="284"/>
                    <a:pt x="57" y="284"/>
                    <a:pt x="57" y="284"/>
                  </a:cubicBezTo>
                  <a:cubicBezTo>
                    <a:pt x="36" y="284"/>
                    <a:pt x="19" y="282"/>
                    <a:pt x="19" y="303"/>
                  </a:cubicBezTo>
                  <a:cubicBezTo>
                    <a:pt x="264" y="303"/>
                    <a:pt x="264" y="303"/>
                    <a:pt x="264" y="303"/>
                  </a:cubicBezTo>
                  <a:cubicBezTo>
                    <a:pt x="264" y="282"/>
                    <a:pt x="248" y="284"/>
                    <a:pt x="227" y="284"/>
                  </a:cubicBezTo>
                  <a:close/>
                  <a:moveTo>
                    <a:pt x="161" y="26"/>
                  </a:moveTo>
                  <a:cubicBezTo>
                    <a:pt x="158" y="27"/>
                    <a:pt x="156" y="29"/>
                    <a:pt x="155" y="3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3"/>
                    <a:pt x="96" y="102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3"/>
                    <a:pt x="140" y="21"/>
                    <a:pt x="143" y="20"/>
                  </a:cubicBezTo>
                  <a:cubicBezTo>
                    <a:pt x="145" y="19"/>
                    <a:pt x="148" y="19"/>
                    <a:pt x="150" y="21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6"/>
                    <a:pt x="161" y="26"/>
                    <a:pt x="161" y="2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569FB7-15FB-A04C-A119-A52893C1FBD8}"/>
              </a:ext>
            </a:extLst>
          </p:cNvPr>
          <p:cNvGrpSpPr/>
          <p:nvPr/>
        </p:nvGrpSpPr>
        <p:grpSpPr>
          <a:xfrm>
            <a:off x="4529466" y="4635298"/>
            <a:ext cx="1251601" cy="1251601"/>
            <a:chOff x="4529466" y="4635298"/>
            <a:chExt cx="1251601" cy="1251601"/>
          </a:xfrm>
        </p:grpSpPr>
        <p:sp>
          <p:nvSpPr>
            <p:cNvPr id="63" name="Freeform 62"/>
            <p:cNvSpPr/>
            <p:nvPr/>
          </p:nvSpPr>
          <p:spPr>
            <a:xfrm>
              <a:off x="452946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7A7A7A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9F9205B-E4AF-4340-93D5-1BE950CF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100000"/>
            </a:blip>
            <a:stretch>
              <a:fillRect/>
            </a:stretch>
          </p:blipFill>
          <p:spPr>
            <a:xfrm>
              <a:off x="4790386" y="5022761"/>
              <a:ext cx="738947" cy="555593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4384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36" grpId="0"/>
      <p:bldP spid="4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769" y="0"/>
            <a:ext cx="12192000" cy="6858000"/>
          </a:xfrm>
          <a:prstGeom prst="rect">
            <a:avLst/>
          </a:prstGeom>
          <a:solidFill>
            <a:srgbClr val="0E0F1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41202" y="541310"/>
            <a:ext cx="3474720" cy="1759507"/>
            <a:chOff x="3178829" y="256408"/>
            <a:chExt cx="4172784" cy="834855"/>
          </a:xfrm>
        </p:grpSpPr>
        <p:sp>
          <p:nvSpPr>
            <p:cNvPr id="7" name="TextBox 6"/>
            <p:cNvSpPr txBox="1"/>
            <p:nvPr/>
          </p:nvSpPr>
          <p:spPr>
            <a:xfrm>
              <a:off x="3378735" y="256408"/>
              <a:ext cx="3840480" cy="511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Demo Time</a:t>
              </a: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Patching (</a:t>
              </a:r>
              <a:r>
                <a:rPr lang="en-US" sz="2000" b="1" dirty="0" err="1">
                  <a:solidFill>
                    <a:schemeClr val="bg1"/>
                  </a:solidFill>
                  <a:latin typeface="Candara" panose="020E0502030303020204" pitchFamily="34" charset="0"/>
                </a:rPr>
                <a:t>Modding</a:t>
              </a:r>
              <a:r>
                <a:rPr lang="en-US" sz="2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78829" y="843004"/>
              <a:ext cx="4172784" cy="248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Modify the reversed code to add our own malicious code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869585" y="3394156"/>
            <a:ext cx="534543" cy="1195637"/>
            <a:chOff x="9856581" y="1063103"/>
            <a:chExt cx="534543" cy="1195637"/>
          </a:xfrm>
          <a:solidFill>
            <a:schemeClr val="bg1"/>
          </a:solidFill>
        </p:grpSpPr>
        <p:sp>
          <p:nvSpPr>
            <p:cNvPr id="14" name="Freeform 13"/>
            <p:cNvSpPr>
              <a:spLocks noChangeAspect="1"/>
            </p:cNvSpPr>
            <p:nvPr/>
          </p:nvSpPr>
          <p:spPr bwMode="auto">
            <a:xfrm rot="18840000">
              <a:off x="9933924" y="1063103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solidFill>
              <a:srgbClr val="7A7A7A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 rot="7980000">
              <a:off x="9856581" y="1801540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96982" y="3768566"/>
            <a:ext cx="1019084" cy="324634"/>
            <a:chOff x="9560144" y="1819524"/>
            <a:chExt cx="1019084" cy="324634"/>
          </a:xfrm>
          <a:solidFill>
            <a:schemeClr val="bg1">
              <a:lumMod val="65000"/>
            </a:schemeClr>
          </a:solidFill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 rot="20291668">
              <a:off x="9560144" y="1915558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solidFill>
              <a:srgbClr val="5C9AD3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 rot="9529559">
              <a:off x="10213468" y="1819524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sp>
        <p:nvSpPr>
          <p:cNvPr id="19" name="Freeform 18"/>
          <p:cNvSpPr>
            <a:spLocks noChangeAspect="1"/>
          </p:cNvSpPr>
          <p:nvPr/>
        </p:nvSpPr>
        <p:spPr>
          <a:xfrm>
            <a:off x="1169688" y="2960923"/>
            <a:ext cx="2011680" cy="2011680"/>
          </a:xfrm>
          <a:custGeom>
            <a:avLst/>
            <a:gdLst>
              <a:gd name="connsiteX0" fmla="*/ 1005840 w 2011680"/>
              <a:gd name="connsiteY0" fmla="*/ 816827 h 2011680"/>
              <a:gd name="connsiteX1" fmla="*/ 1188720 w 2011680"/>
              <a:gd name="connsiteY1" fmla="*/ 999707 h 2011680"/>
              <a:gd name="connsiteX2" fmla="*/ 1005840 w 2011680"/>
              <a:gd name="connsiteY2" fmla="*/ 1182587 h 2011680"/>
              <a:gd name="connsiteX3" fmla="*/ 822960 w 2011680"/>
              <a:gd name="connsiteY3" fmla="*/ 999707 h 2011680"/>
              <a:gd name="connsiteX4" fmla="*/ 1005840 w 2011680"/>
              <a:gd name="connsiteY4" fmla="*/ 816827 h 2011680"/>
              <a:gd name="connsiteX5" fmla="*/ 1091559 w 2011680"/>
              <a:gd name="connsiteY5" fmla="*/ 193610 h 2011680"/>
              <a:gd name="connsiteX6" fmla="*/ 1097280 w 2011680"/>
              <a:gd name="connsiteY6" fmla="*/ 222126 h 2011680"/>
              <a:gd name="connsiteX7" fmla="*/ 1005840 w 2011680"/>
              <a:gd name="connsiteY7" fmla="*/ 314136 h 2011680"/>
              <a:gd name="connsiteX8" fmla="*/ 914400 w 2011680"/>
              <a:gd name="connsiteY8" fmla="*/ 222126 h 2011680"/>
              <a:gd name="connsiteX9" fmla="*/ 919494 w 2011680"/>
              <a:gd name="connsiteY9" fmla="*/ 196740 h 2011680"/>
              <a:gd name="connsiteX10" fmla="*/ 860163 w 2011680"/>
              <a:gd name="connsiteY10" fmla="*/ 201975 h 2011680"/>
              <a:gd name="connsiteX11" fmla="*/ 199600 w 2011680"/>
              <a:gd name="connsiteY11" fmla="*/ 846226 h 2011680"/>
              <a:gd name="connsiteX12" fmla="*/ 188815 w 2011680"/>
              <a:gd name="connsiteY12" fmla="*/ 916890 h 2011680"/>
              <a:gd name="connsiteX13" fmla="*/ 200083 w 2011680"/>
              <a:gd name="connsiteY13" fmla="*/ 914601 h 2011680"/>
              <a:gd name="connsiteX14" fmla="*/ 291523 w 2011680"/>
              <a:gd name="connsiteY14" fmla="*/ 1006611 h 2011680"/>
              <a:gd name="connsiteX15" fmla="*/ 200083 w 2011680"/>
              <a:gd name="connsiteY15" fmla="*/ 1098621 h 2011680"/>
              <a:gd name="connsiteX16" fmla="*/ 187117 w 2011680"/>
              <a:gd name="connsiteY16" fmla="*/ 1095987 h 2011680"/>
              <a:gd name="connsiteX17" fmla="*/ 187129 w 2011680"/>
              <a:gd name="connsiteY17" fmla="*/ 1096224 h 2011680"/>
              <a:gd name="connsiteX18" fmla="*/ 850052 w 2011680"/>
              <a:gd name="connsiteY18" fmla="*/ 1820316 h 2011680"/>
              <a:gd name="connsiteX19" fmla="*/ 918335 w 2011680"/>
              <a:gd name="connsiteY19" fmla="*/ 1830080 h 2011680"/>
              <a:gd name="connsiteX20" fmla="*/ 917894 w 2011680"/>
              <a:gd name="connsiteY20" fmla="*/ 1827884 h 2011680"/>
              <a:gd name="connsiteX21" fmla="*/ 1009334 w 2011680"/>
              <a:gd name="connsiteY21" fmla="*/ 1735874 h 2011680"/>
              <a:gd name="connsiteX22" fmla="*/ 1100774 w 2011680"/>
              <a:gd name="connsiteY22" fmla="*/ 1827884 h 2011680"/>
              <a:gd name="connsiteX23" fmla="*/ 1100540 w 2011680"/>
              <a:gd name="connsiteY23" fmla="*/ 1829051 h 2011680"/>
              <a:gd name="connsiteX24" fmla="*/ 1161628 w 2011680"/>
              <a:gd name="connsiteY24" fmla="*/ 1820316 h 2011680"/>
              <a:gd name="connsiteX25" fmla="*/ 1824551 w 2011680"/>
              <a:gd name="connsiteY25" fmla="*/ 1096224 h 2011680"/>
              <a:gd name="connsiteX26" fmla="*/ 1824663 w 2011680"/>
              <a:gd name="connsiteY26" fmla="*/ 1094011 h 2011680"/>
              <a:gd name="connsiteX27" fmla="*/ 1805767 w 2011680"/>
              <a:gd name="connsiteY27" fmla="*/ 1097850 h 2011680"/>
              <a:gd name="connsiteX28" fmla="*/ 1714327 w 2011680"/>
              <a:gd name="connsiteY28" fmla="*/ 1005840 h 2011680"/>
              <a:gd name="connsiteX29" fmla="*/ 1805767 w 2011680"/>
              <a:gd name="connsiteY29" fmla="*/ 913830 h 2011680"/>
              <a:gd name="connsiteX30" fmla="*/ 1820393 w 2011680"/>
              <a:gd name="connsiteY30" fmla="*/ 916801 h 2011680"/>
              <a:gd name="connsiteX31" fmla="*/ 1815946 w 2011680"/>
              <a:gd name="connsiteY31" fmla="*/ 866404 h 2011680"/>
              <a:gd name="connsiteX32" fmla="*/ 1171695 w 2011680"/>
              <a:gd name="connsiteY32" fmla="*/ 205841 h 2011680"/>
              <a:gd name="connsiteX33" fmla="*/ 1005840 w 2011680"/>
              <a:gd name="connsiteY33" fmla="*/ 0 h 2011680"/>
              <a:gd name="connsiteX34" fmla="*/ 2011680 w 2011680"/>
              <a:gd name="connsiteY34" fmla="*/ 1005840 h 2011680"/>
              <a:gd name="connsiteX35" fmla="*/ 1005840 w 2011680"/>
              <a:gd name="connsiteY35" fmla="*/ 2011680 h 2011680"/>
              <a:gd name="connsiteX36" fmla="*/ 0 w 2011680"/>
              <a:gd name="connsiteY36" fmla="*/ 1005840 h 2011680"/>
              <a:gd name="connsiteX37" fmla="*/ 1005840 w 2011680"/>
              <a:gd name="connsiteY37" fmla="*/ 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11680" h="2011680">
                <a:moveTo>
                  <a:pt x="1005840" y="816827"/>
                </a:moveTo>
                <a:cubicBezTo>
                  <a:pt x="1106842" y="816827"/>
                  <a:pt x="1188720" y="898705"/>
                  <a:pt x="1188720" y="999707"/>
                </a:cubicBezTo>
                <a:cubicBezTo>
                  <a:pt x="1188720" y="1100709"/>
                  <a:pt x="1106842" y="1182587"/>
                  <a:pt x="1005840" y="1182587"/>
                </a:cubicBezTo>
                <a:cubicBezTo>
                  <a:pt x="904838" y="1182587"/>
                  <a:pt x="822960" y="1100709"/>
                  <a:pt x="822960" y="999707"/>
                </a:cubicBezTo>
                <a:cubicBezTo>
                  <a:pt x="822960" y="898705"/>
                  <a:pt x="904838" y="816827"/>
                  <a:pt x="1005840" y="816827"/>
                </a:cubicBezTo>
                <a:close/>
                <a:moveTo>
                  <a:pt x="1091559" y="193610"/>
                </a:moveTo>
                <a:lnTo>
                  <a:pt x="1097280" y="222126"/>
                </a:lnTo>
                <a:cubicBezTo>
                  <a:pt x="1097280" y="272942"/>
                  <a:pt x="1056341" y="314136"/>
                  <a:pt x="1005840" y="314136"/>
                </a:cubicBezTo>
                <a:cubicBezTo>
                  <a:pt x="955339" y="314136"/>
                  <a:pt x="914400" y="272942"/>
                  <a:pt x="914400" y="222126"/>
                </a:cubicBezTo>
                <a:lnTo>
                  <a:pt x="919494" y="196740"/>
                </a:lnTo>
                <a:lnTo>
                  <a:pt x="860163" y="201975"/>
                </a:lnTo>
                <a:cubicBezTo>
                  <a:pt x="529179" y="261097"/>
                  <a:pt x="266746" y="518093"/>
                  <a:pt x="199600" y="846226"/>
                </a:cubicBezTo>
                <a:lnTo>
                  <a:pt x="188815" y="916890"/>
                </a:lnTo>
                <a:lnTo>
                  <a:pt x="200083" y="914601"/>
                </a:lnTo>
                <a:cubicBezTo>
                  <a:pt x="250584" y="914601"/>
                  <a:pt x="291523" y="955795"/>
                  <a:pt x="291523" y="1006611"/>
                </a:cubicBezTo>
                <a:cubicBezTo>
                  <a:pt x="291523" y="1057427"/>
                  <a:pt x="250584" y="1098621"/>
                  <a:pt x="200083" y="1098621"/>
                </a:cubicBezTo>
                <a:lnTo>
                  <a:pt x="187117" y="1095987"/>
                </a:lnTo>
                <a:lnTo>
                  <a:pt x="187129" y="1096224"/>
                </a:lnTo>
                <a:cubicBezTo>
                  <a:pt x="224005" y="1459333"/>
                  <a:pt x="496940" y="1752658"/>
                  <a:pt x="850052" y="1820316"/>
                </a:cubicBezTo>
                <a:lnTo>
                  <a:pt x="918335" y="1830080"/>
                </a:lnTo>
                <a:lnTo>
                  <a:pt x="917894" y="1827884"/>
                </a:lnTo>
                <a:cubicBezTo>
                  <a:pt x="917894" y="1777068"/>
                  <a:pt x="958833" y="1735874"/>
                  <a:pt x="1009334" y="1735874"/>
                </a:cubicBezTo>
                <a:cubicBezTo>
                  <a:pt x="1059835" y="1735874"/>
                  <a:pt x="1100774" y="1777068"/>
                  <a:pt x="1100774" y="1827884"/>
                </a:cubicBezTo>
                <a:lnTo>
                  <a:pt x="1100540" y="1829051"/>
                </a:lnTo>
                <a:lnTo>
                  <a:pt x="1161628" y="1820316"/>
                </a:lnTo>
                <a:cubicBezTo>
                  <a:pt x="1514740" y="1752658"/>
                  <a:pt x="1787675" y="1459333"/>
                  <a:pt x="1824551" y="1096224"/>
                </a:cubicBezTo>
                <a:lnTo>
                  <a:pt x="1824663" y="1094011"/>
                </a:lnTo>
                <a:lnTo>
                  <a:pt x="1805767" y="1097850"/>
                </a:lnTo>
                <a:cubicBezTo>
                  <a:pt x="1755266" y="1097850"/>
                  <a:pt x="1714327" y="1056656"/>
                  <a:pt x="1714327" y="1005840"/>
                </a:cubicBezTo>
                <a:cubicBezTo>
                  <a:pt x="1714327" y="955024"/>
                  <a:pt x="1755266" y="913830"/>
                  <a:pt x="1805767" y="913830"/>
                </a:cubicBezTo>
                <a:lnTo>
                  <a:pt x="1820393" y="916801"/>
                </a:lnTo>
                <a:lnTo>
                  <a:pt x="1815946" y="866404"/>
                </a:lnTo>
                <a:cubicBezTo>
                  <a:pt x="1756824" y="535420"/>
                  <a:pt x="1499828" y="272986"/>
                  <a:pt x="1171695" y="205841"/>
                </a:cubicBezTo>
                <a:close/>
                <a:moveTo>
                  <a:pt x="1005840" y="0"/>
                </a:moveTo>
                <a:cubicBezTo>
                  <a:pt x="1561350" y="0"/>
                  <a:pt x="2011680" y="450330"/>
                  <a:pt x="2011680" y="1005840"/>
                </a:cubicBezTo>
                <a:cubicBezTo>
                  <a:pt x="2011680" y="1561350"/>
                  <a:pt x="1561350" y="2011680"/>
                  <a:pt x="1005840" y="2011680"/>
                </a:cubicBezTo>
                <a:cubicBezTo>
                  <a:pt x="450330" y="2011680"/>
                  <a:pt x="0" y="1561350"/>
                  <a:pt x="0" y="1005840"/>
                </a:cubicBezTo>
                <a:cubicBezTo>
                  <a:pt x="0" y="450330"/>
                  <a:pt x="450330" y="0"/>
                  <a:pt x="1005840" y="0"/>
                </a:cubicBezTo>
                <a:close/>
              </a:path>
            </a:pathLst>
          </a:custGeom>
          <a:solidFill>
            <a:srgbClr val="FE4A1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7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9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80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7000"/>
                            </p:stCondLst>
                            <p:childTnLst>
                              <p:par>
                                <p:cTn id="2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6000"/>
                            </p:stCondLst>
                            <p:childTnLst>
                              <p:par>
                                <p:cTn id="3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95000"/>
                            </p:stCondLst>
                            <p:childTnLst>
                              <p:par>
                                <p:cTn id="3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4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3000"/>
                            </p:stCondLst>
                            <p:childTnLst>
                              <p:par>
                                <p:cTn id="4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0" name="Freeform 59"/>
          <p:cNvSpPr/>
          <p:nvPr/>
        </p:nvSpPr>
        <p:spPr>
          <a:xfrm rot="17280000">
            <a:off x="7198776" y="4190506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5C9AD3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8" tIns="84481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2" name="Freeform 61"/>
          <p:cNvSpPr/>
          <p:nvPr/>
        </p:nvSpPr>
        <p:spPr>
          <a:xfrm>
            <a:off x="5902907" y="5049889"/>
            <a:ext cx="333831" cy="422416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44546B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4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4" name="Freeform 63"/>
          <p:cNvSpPr/>
          <p:nvPr/>
        </p:nvSpPr>
        <p:spPr>
          <a:xfrm rot="4320000">
            <a:off x="4659394" y="4151167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7A7A7A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3" rIns="0" bIns="84481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OVERVIEW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45803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939393"/>
                </a:solidFill>
                <a:latin typeface="Candara" panose="020E0502030303020204" pitchFamily="34" charset="0"/>
              </a:rPr>
              <a:t>BRING IT ALL TOGETHER</a:t>
            </a:r>
          </a:p>
        </p:txBody>
      </p: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607175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7A7A7A"/>
                </a:solidFill>
                <a:latin typeface="Candara" panose="020E0502030303020204" pitchFamily="34" charset="0"/>
              </a:rPr>
              <a:t>PATCHING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sp>
        <p:nvSpPr>
          <p:cNvPr id="45" name="Text Box 10"/>
          <p:cNvSpPr txBox="1">
            <a:spLocks noChangeArrowheads="1"/>
          </p:cNvSpPr>
          <p:nvPr/>
        </p:nvSpPr>
        <p:spPr bwMode="auto">
          <a:xfrm>
            <a:off x="7801108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ANALYZE THE API’S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86602D-2619-D843-AB2C-27F4D9E73F01}"/>
              </a:ext>
            </a:extLst>
          </p:cNvPr>
          <p:cNvGrpSpPr/>
          <p:nvPr/>
        </p:nvGrpSpPr>
        <p:grpSpPr>
          <a:xfrm>
            <a:off x="6410936" y="4635298"/>
            <a:ext cx="1251601" cy="1251601"/>
            <a:chOff x="6410936" y="4635298"/>
            <a:chExt cx="1251601" cy="1251601"/>
          </a:xfrm>
        </p:grpSpPr>
        <p:sp>
          <p:nvSpPr>
            <p:cNvPr id="61" name="Freeform 60"/>
            <p:cNvSpPr/>
            <p:nvPr/>
          </p:nvSpPr>
          <p:spPr>
            <a:xfrm>
              <a:off x="641093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44546B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sp>
          <p:nvSpPr>
            <p:cNvPr id="54" name="Freeform 121"/>
            <p:cNvSpPr>
              <a:spLocks noChangeAspect="1" noEditPoints="1"/>
            </p:cNvSpPr>
            <p:nvPr/>
          </p:nvSpPr>
          <p:spPr bwMode="auto">
            <a:xfrm>
              <a:off x="6802318" y="4952580"/>
              <a:ext cx="477123" cy="548640"/>
            </a:xfrm>
            <a:custGeom>
              <a:avLst/>
              <a:gdLst/>
              <a:ahLst/>
              <a:cxnLst>
                <a:cxn ang="0">
                  <a:pos x="227" y="284"/>
                </a:cxn>
                <a:cxn ang="0">
                  <a:pos x="214" y="284"/>
                </a:cxn>
                <a:cxn ang="0">
                  <a:pos x="264" y="189"/>
                </a:cxn>
                <a:cxn ang="0">
                  <a:pos x="179" y="80"/>
                </a:cxn>
                <a:cxn ang="0">
                  <a:pos x="200" y="39"/>
                </a:cxn>
                <a:cxn ang="0">
                  <a:pos x="196" y="26"/>
                </a:cxn>
                <a:cxn ang="0">
                  <a:pos x="145" y="2"/>
                </a:cxn>
                <a:cxn ang="0">
                  <a:pos x="138" y="1"/>
                </a:cxn>
                <a:cxn ang="0">
                  <a:pos x="132" y="7"/>
                </a:cxn>
                <a:cxn ang="0">
                  <a:pos x="72" y="121"/>
                </a:cxn>
                <a:cxn ang="0">
                  <a:pos x="80" y="147"/>
                </a:cxn>
                <a:cxn ang="0">
                  <a:pos x="72" y="164"/>
                </a:cxn>
                <a:cxn ang="0">
                  <a:pos x="106" y="180"/>
                </a:cxn>
                <a:cxn ang="0">
                  <a:pos x="114" y="164"/>
                </a:cxn>
                <a:cxn ang="0">
                  <a:pos x="114" y="164"/>
                </a:cxn>
                <a:cxn ang="0">
                  <a:pos x="140" y="154"/>
                </a:cxn>
                <a:cxn ang="0">
                  <a:pos x="161" y="115"/>
                </a:cxn>
                <a:cxn ang="0">
                  <a:pos x="227" y="189"/>
                </a:cxn>
                <a:cxn ang="0">
                  <a:pos x="151" y="265"/>
                </a:cxn>
                <a:cxn ang="0">
                  <a:pos x="95" y="246"/>
                </a:cxn>
                <a:cxn ang="0">
                  <a:pos x="95" y="237"/>
                </a:cxn>
                <a:cxn ang="0">
                  <a:pos x="104" y="227"/>
                </a:cxn>
                <a:cxn ang="0">
                  <a:pos x="151" y="227"/>
                </a:cxn>
                <a:cxn ang="0">
                  <a:pos x="151" y="208"/>
                </a:cxn>
                <a:cxn ang="0">
                  <a:pos x="79" y="208"/>
                </a:cxn>
                <a:cxn ang="0">
                  <a:pos x="40" y="208"/>
                </a:cxn>
                <a:cxn ang="0">
                  <a:pos x="0" y="208"/>
                </a:cxn>
                <a:cxn ang="0">
                  <a:pos x="0" y="227"/>
                </a:cxn>
                <a:cxn ang="0">
                  <a:pos x="45" y="227"/>
                </a:cxn>
                <a:cxn ang="0">
                  <a:pos x="48" y="227"/>
                </a:cxn>
                <a:cxn ang="0">
                  <a:pos x="57" y="237"/>
                </a:cxn>
                <a:cxn ang="0">
                  <a:pos x="57" y="246"/>
                </a:cxn>
                <a:cxn ang="0">
                  <a:pos x="57" y="284"/>
                </a:cxn>
                <a:cxn ang="0">
                  <a:pos x="19" y="303"/>
                </a:cxn>
                <a:cxn ang="0">
                  <a:pos x="264" y="303"/>
                </a:cxn>
                <a:cxn ang="0">
                  <a:pos x="227" y="284"/>
                </a:cxn>
                <a:cxn ang="0">
                  <a:pos x="161" y="26"/>
                </a:cxn>
                <a:cxn ang="0">
                  <a:pos x="155" y="32"/>
                </a:cxn>
                <a:cxn ang="0">
                  <a:pos x="111" y="114"/>
                </a:cxn>
                <a:cxn ang="0">
                  <a:pos x="95" y="106"/>
                </a:cxn>
                <a:cxn ang="0">
                  <a:pos x="96" y="102"/>
                </a:cxn>
                <a:cxn ang="0">
                  <a:pos x="137" y="25"/>
                </a:cxn>
                <a:cxn ang="0">
                  <a:pos x="143" y="20"/>
                </a:cxn>
                <a:cxn ang="0">
                  <a:pos x="150" y="21"/>
                </a:cxn>
                <a:cxn ang="0">
                  <a:pos x="161" y="26"/>
                </a:cxn>
                <a:cxn ang="0">
                  <a:pos x="161" y="26"/>
                </a:cxn>
              </a:cxnLst>
              <a:rect l="0" t="0" r="r" b="b"/>
              <a:pathLst>
                <a:path w="264" h="303">
                  <a:moveTo>
                    <a:pt x="227" y="284"/>
                  </a:moveTo>
                  <a:cubicBezTo>
                    <a:pt x="214" y="284"/>
                    <a:pt x="214" y="284"/>
                    <a:pt x="214" y="284"/>
                  </a:cubicBezTo>
                  <a:cubicBezTo>
                    <a:pt x="244" y="263"/>
                    <a:pt x="264" y="229"/>
                    <a:pt x="264" y="189"/>
                  </a:cubicBezTo>
                  <a:cubicBezTo>
                    <a:pt x="264" y="136"/>
                    <a:pt x="228" y="92"/>
                    <a:pt x="179" y="8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03" y="34"/>
                    <a:pt x="201" y="29"/>
                    <a:pt x="196" y="26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3" y="1"/>
                    <a:pt x="140" y="0"/>
                    <a:pt x="138" y="1"/>
                  </a:cubicBezTo>
                  <a:cubicBezTo>
                    <a:pt x="136" y="2"/>
                    <a:pt x="134" y="4"/>
                    <a:pt x="132" y="7"/>
                  </a:cubicBezTo>
                  <a:cubicBezTo>
                    <a:pt x="72" y="121"/>
                    <a:pt x="72" y="121"/>
                    <a:pt x="72" y="121"/>
                  </a:cubicBezTo>
                  <a:cubicBezTo>
                    <a:pt x="67" y="131"/>
                    <a:pt x="71" y="143"/>
                    <a:pt x="80" y="147"/>
                  </a:cubicBezTo>
                  <a:cubicBezTo>
                    <a:pt x="72" y="164"/>
                    <a:pt x="72" y="164"/>
                    <a:pt x="72" y="164"/>
                  </a:cubicBezTo>
                  <a:cubicBezTo>
                    <a:pt x="106" y="180"/>
                    <a:pt x="106" y="180"/>
                    <a:pt x="106" y="180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24" y="168"/>
                    <a:pt x="135" y="164"/>
                    <a:pt x="140" y="15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98" y="119"/>
                    <a:pt x="227" y="151"/>
                    <a:pt x="227" y="189"/>
                  </a:cubicBezTo>
                  <a:cubicBezTo>
                    <a:pt x="227" y="231"/>
                    <a:pt x="193" y="265"/>
                    <a:pt x="151" y="265"/>
                  </a:cubicBezTo>
                  <a:cubicBezTo>
                    <a:pt x="132" y="265"/>
                    <a:pt x="108" y="258"/>
                    <a:pt x="95" y="246"/>
                  </a:cubicBezTo>
                  <a:cubicBezTo>
                    <a:pt x="95" y="237"/>
                    <a:pt x="95" y="237"/>
                    <a:pt x="95" y="237"/>
                  </a:cubicBezTo>
                  <a:cubicBezTo>
                    <a:pt x="95" y="231"/>
                    <a:pt x="99" y="227"/>
                    <a:pt x="104" y="227"/>
                  </a:cubicBezTo>
                  <a:cubicBezTo>
                    <a:pt x="151" y="227"/>
                    <a:pt x="151" y="227"/>
                    <a:pt x="151" y="227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45" y="227"/>
                    <a:pt x="45" y="227"/>
                    <a:pt x="45" y="227"/>
                  </a:cubicBezTo>
                  <a:cubicBezTo>
                    <a:pt x="48" y="227"/>
                    <a:pt x="48" y="227"/>
                    <a:pt x="48" y="227"/>
                  </a:cubicBezTo>
                  <a:cubicBezTo>
                    <a:pt x="53" y="227"/>
                    <a:pt x="57" y="231"/>
                    <a:pt x="57" y="237"/>
                  </a:cubicBezTo>
                  <a:cubicBezTo>
                    <a:pt x="57" y="246"/>
                    <a:pt x="57" y="246"/>
                    <a:pt x="57" y="246"/>
                  </a:cubicBezTo>
                  <a:cubicBezTo>
                    <a:pt x="57" y="284"/>
                    <a:pt x="57" y="284"/>
                    <a:pt x="57" y="284"/>
                  </a:cubicBezTo>
                  <a:cubicBezTo>
                    <a:pt x="36" y="284"/>
                    <a:pt x="19" y="282"/>
                    <a:pt x="19" y="303"/>
                  </a:cubicBezTo>
                  <a:cubicBezTo>
                    <a:pt x="264" y="303"/>
                    <a:pt x="264" y="303"/>
                    <a:pt x="264" y="303"/>
                  </a:cubicBezTo>
                  <a:cubicBezTo>
                    <a:pt x="264" y="282"/>
                    <a:pt x="248" y="284"/>
                    <a:pt x="227" y="284"/>
                  </a:cubicBezTo>
                  <a:close/>
                  <a:moveTo>
                    <a:pt x="161" y="26"/>
                  </a:moveTo>
                  <a:cubicBezTo>
                    <a:pt x="158" y="27"/>
                    <a:pt x="156" y="29"/>
                    <a:pt x="155" y="3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3"/>
                    <a:pt x="96" y="102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3"/>
                    <a:pt x="140" y="21"/>
                    <a:pt x="143" y="20"/>
                  </a:cubicBezTo>
                  <a:cubicBezTo>
                    <a:pt x="145" y="19"/>
                    <a:pt x="148" y="19"/>
                    <a:pt x="150" y="21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6"/>
                    <a:pt x="161" y="26"/>
                    <a:pt x="161" y="2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569FB7-15FB-A04C-A119-A52893C1FBD8}"/>
              </a:ext>
            </a:extLst>
          </p:cNvPr>
          <p:cNvGrpSpPr/>
          <p:nvPr/>
        </p:nvGrpSpPr>
        <p:grpSpPr>
          <a:xfrm>
            <a:off x="4529466" y="4635298"/>
            <a:ext cx="1251601" cy="1251601"/>
            <a:chOff x="4529466" y="4635298"/>
            <a:chExt cx="1251601" cy="1251601"/>
          </a:xfrm>
        </p:grpSpPr>
        <p:sp>
          <p:nvSpPr>
            <p:cNvPr id="63" name="Freeform 62"/>
            <p:cNvSpPr/>
            <p:nvPr/>
          </p:nvSpPr>
          <p:spPr>
            <a:xfrm>
              <a:off x="452946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7A7A7A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9F9205B-E4AF-4340-93D5-1BE950CF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100000"/>
            </a:blip>
            <a:stretch>
              <a:fillRect/>
            </a:stretch>
          </p:blipFill>
          <p:spPr>
            <a:xfrm>
              <a:off x="4790386" y="5022761"/>
              <a:ext cx="738947" cy="555593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26EAF40-07F5-B040-BD26-3AA66A3016AC}"/>
              </a:ext>
            </a:extLst>
          </p:cNvPr>
          <p:cNvGrpSpPr/>
          <p:nvPr/>
        </p:nvGrpSpPr>
        <p:grpSpPr>
          <a:xfrm>
            <a:off x="3948060" y="2845914"/>
            <a:ext cx="1251601" cy="1251601"/>
            <a:chOff x="3948060" y="2845914"/>
            <a:chExt cx="1251601" cy="1251601"/>
          </a:xfrm>
        </p:grpSpPr>
        <p:sp>
          <p:nvSpPr>
            <p:cNvPr id="65" name="Freeform 64"/>
            <p:cNvSpPr/>
            <p:nvPr/>
          </p:nvSpPr>
          <p:spPr>
            <a:xfrm>
              <a:off x="3948060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93939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A885C45-45CE-AF42-9F71-13D894447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100000"/>
            </a:blip>
            <a:stretch>
              <a:fillRect/>
            </a:stretch>
          </p:blipFill>
          <p:spPr>
            <a:xfrm>
              <a:off x="4182702" y="3047077"/>
              <a:ext cx="773685" cy="906997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61112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36" grpId="0"/>
      <p:bldP spid="4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2B1A6291-51FF-874A-A9C1-FD4BAC0CE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378" y="3183222"/>
            <a:ext cx="5646619" cy="3178837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7659445" y="1753496"/>
            <a:ext cx="43030" cy="510450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0405" y="1742725"/>
            <a:ext cx="3749040" cy="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KEY TAKEAWAYS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8037689" y="2544272"/>
            <a:ext cx="3867265" cy="714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Intellectual Property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Assume code can be viewed.  Utilize obfuscation tools or AOT when possible.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7404912" y="2634583"/>
            <a:ext cx="548640" cy="548640"/>
            <a:chOff x="8093534" y="1164886"/>
            <a:chExt cx="548640" cy="548640"/>
          </a:xfrm>
        </p:grpSpPr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FE4A1E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11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8037689" y="3334421"/>
            <a:ext cx="3867265" cy="52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Network Traffic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Assume all network traffic can be viewed in plain text.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404912" y="3424732"/>
            <a:ext cx="548640" cy="548640"/>
            <a:chOff x="8093534" y="1164886"/>
            <a:chExt cx="548640" cy="548640"/>
          </a:xfrm>
        </p:grpSpPr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5C9AD3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15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Text Box 10"/>
          <p:cNvSpPr txBox="1">
            <a:spLocks noChangeArrowheads="1"/>
          </p:cNvSpPr>
          <p:nvPr/>
        </p:nvSpPr>
        <p:spPr bwMode="auto">
          <a:xfrm>
            <a:off x="8037689" y="4119941"/>
            <a:ext cx="3867265" cy="52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Secure Data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Do not store secure strings in the app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7404912" y="4210252"/>
            <a:ext cx="548640" cy="548640"/>
            <a:chOff x="8093534" y="1164886"/>
            <a:chExt cx="548640" cy="548640"/>
          </a:xfrm>
        </p:grpSpPr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44546B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19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8037689" y="4910090"/>
            <a:ext cx="3867265" cy="714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7A7A7A"/>
                </a:solidFill>
                <a:latin typeface="Candara" panose="020E0502030303020204" pitchFamily="34" charset="0"/>
              </a:rPr>
              <a:t>Low Cost Deterrents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Put as many low cost security deterrents in place to rule out less-skilled reverse engineers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404912" y="5000401"/>
            <a:ext cx="548640" cy="548640"/>
            <a:chOff x="8093534" y="1164886"/>
            <a:chExt cx="548640" cy="548640"/>
          </a:xfrm>
        </p:grpSpPr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7A7A7A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23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4" name="Text Box 10"/>
          <p:cNvSpPr txBox="1">
            <a:spLocks noChangeArrowheads="1"/>
          </p:cNvSpPr>
          <p:nvPr/>
        </p:nvSpPr>
        <p:spPr bwMode="auto">
          <a:xfrm>
            <a:off x="8064389" y="5700239"/>
            <a:ext cx="3867265" cy="714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939393"/>
                </a:solidFill>
                <a:latin typeface="Candara" panose="020E0502030303020204" pitchFamily="34" charset="0"/>
              </a:rPr>
              <a:t>API Design</a:t>
            </a:r>
          </a:p>
          <a:p>
            <a:pPr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Lorem ipsum dolor sit amet, consectetur adipiscing elit, sed do eiusmod tempor incididunt ut labore et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7431612" y="5790550"/>
            <a:ext cx="548640" cy="548640"/>
            <a:chOff x="8093534" y="1164886"/>
            <a:chExt cx="548640" cy="548640"/>
          </a:xfrm>
        </p:grpSpPr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8093534" y="1164886"/>
              <a:ext cx="548640" cy="548640"/>
            </a:xfrm>
            <a:prstGeom prst="ellipse">
              <a:avLst/>
            </a:prstGeom>
            <a:solidFill>
              <a:srgbClr val="939393"/>
            </a:solidFill>
            <a:ln w="63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/>
            </a:p>
          </p:txBody>
        </p:sp>
        <p:sp>
          <p:nvSpPr>
            <p:cNvPr id="27" name="Freeform 23"/>
            <p:cNvSpPr>
              <a:spLocks noChangeArrowheads="1"/>
            </p:cNvSpPr>
            <p:nvPr/>
          </p:nvSpPr>
          <p:spPr bwMode="auto">
            <a:xfrm>
              <a:off x="8237238" y="1316084"/>
              <a:ext cx="261231" cy="246243"/>
            </a:xfrm>
            <a:custGeom>
              <a:avLst/>
              <a:gdLst>
                <a:gd name="T0" fmla="*/ 271 w 538"/>
                <a:gd name="T1" fmla="*/ 409 h 507"/>
                <a:gd name="T2" fmla="*/ 435 w 538"/>
                <a:gd name="T3" fmla="*/ 506 h 507"/>
                <a:gd name="T4" fmla="*/ 394 w 538"/>
                <a:gd name="T5" fmla="*/ 317 h 507"/>
                <a:gd name="T6" fmla="*/ 537 w 538"/>
                <a:gd name="T7" fmla="*/ 194 h 507"/>
                <a:gd name="T8" fmla="*/ 343 w 538"/>
                <a:gd name="T9" fmla="*/ 174 h 507"/>
                <a:gd name="T10" fmla="*/ 271 w 538"/>
                <a:gd name="T11" fmla="*/ 0 h 507"/>
                <a:gd name="T12" fmla="*/ 195 w 538"/>
                <a:gd name="T13" fmla="*/ 174 h 507"/>
                <a:gd name="T14" fmla="*/ 0 w 538"/>
                <a:gd name="T15" fmla="*/ 194 h 507"/>
                <a:gd name="T16" fmla="*/ 149 w 538"/>
                <a:gd name="T17" fmla="*/ 317 h 507"/>
                <a:gd name="T18" fmla="*/ 103 w 538"/>
                <a:gd name="T19" fmla="*/ 506 h 507"/>
                <a:gd name="T20" fmla="*/ 271 w 538"/>
                <a:gd name="T21" fmla="*/ 409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8" h="507">
                  <a:moveTo>
                    <a:pt x="271" y="409"/>
                  </a:moveTo>
                  <a:lnTo>
                    <a:pt x="435" y="506"/>
                  </a:lnTo>
                  <a:lnTo>
                    <a:pt x="394" y="317"/>
                  </a:lnTo>
                  <a:lnTo>
                    <a:pt x="537" y="194"/>
                  </a:lnTo>
                  <a:lnTo>
                    <a:pt x="343" y="174"/>
                  </a:lnTo>
                  <a:lnTo>
                    <a:pt x="271" y="0"/>
                  </a:lnTo>
                  <a:lnTo>
                    <a:pt x="195" y="174"/>
                  </a:lnTo>
                  <a:lnTo>
                    <a:pt x="0" y="194"/>
                  </a:lnTo>
                  <a:lnTo>
                    <a:pt x="149" y="317"/>
                  </a:lnTo>
                  <a:lnTo>
                    <a:pt x="103" y="506"/>
                  </a:lnTo>
                  <a:lnTo>
                    <a:pt x="271" y="4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6" name="Group 35"/>
          <p:cNvGrpSpPr>
            <a:grpSpLocks noChangeAspect="1"/>
          </p:cNvGrpSpPr>
          <p:nvPr/>
        </p:nvGrpSpPr>
        <p:grpSpPr>
          <a:xfrm>
            <a:off x="1266990" y="1409769"/>
            <a:ext cx="464991" cy="640080"/>
            <a:chOff x="3291055" y="1604118"/>
            <a:chExt cx="552452" cy="760475"/>
          </a:xfrm>
          <a:solidFill>
            <a:schemeClr val="bg1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3291055" y="1604118"/>
              <a:ext cx="552452" cy="760475"/>
            </a:xfrm>
            <a:custGeom>
              <a:avLst/>
              <a:gdLst/>
              <a:ahLst/>
              <a:cxnLst>
                <a:cxn ang="0">
                  <a:pos x="55" y="19"/>
                </a:cxn>
                <a:cxn ang="0">
                  <a:pos x="55" y="17"/>
                </a:cxn>
                <a:cxn ang="0">
                  <a:pos x="51" y="13"/>
                </a:cxn>
                <a:cxn ang="0">
                  <a:pos x="43" y="13"/>
                </a:cxn>
                <a:cxn ang="0">
                  <a:pos x="44" y="9"/>
                </a:cxn>
                <a:cxn ang="0">
                  <a:pos x="36" y="0"/>
                </a:cxn>
                <a:cxn ang="0">
                  <a:pos x="27" y="9"/>
                </a:cxn>
                <a:cxn ang="0">
                  <a:pos x="28" y="13"/>
                </a:cxn>
                <a:cxn ang="0">
                  <a:pos x="22" y="13"/>
                </a:cxn>
                <a:cxn ang="0">
                  <a:pos x="17" y="17"/>
                </a:cxn>
                <a:cxn ang="0">
                  <a:pos x="17" y="19"/>
                </a:cxn>
                <a:cxn ang="0">
                  <a:pos x="7" y="19"/>
                </a:cxn>
                <a:cxn ang="0">
                  <a:pos x="0" y="26"/>
                </a:cxn>
                <a:cxn ang="0">
                  <a:pos x="0" y="95"/>
                </a:cxn>
                <a:cxn ang="0">
                  <a:pos x="7" y="102"/>
                </a:cxn>
                <a:cxn ang="0">
                  <a:pos x="66" y="102"/>
                </a:cxn>
                <a:cxn ang="0">
                  <a:pos x="73" y="95"/>
                </a:cxn>
                <a:cxn ang="0">
                  <a:pos x="73" y="26"/>
                </a:cxn>
                <a:cxn ang="0">
                  <a:pos x="66" y="19"/>
                </a:cxn>
                <a:cxn ang="0">
                  <a:pos x="55" y="19"/>
                </a:cxn>
                <a:cxn ang="0">
                  <a:pos x="31" y="9"/>
                </a:cxn>
                <a:cxn ang="0">
                  <a:pos x="36" y="3"/>
                </a:cxn>
                <a:cxn ang="0">
                  <a:pos x="41" y="9"/>
                </a:cxn>
                <a:cxn ang="0">
                  <a:pos x="39" y="13"/>
                </a:cxn>
                <a:cxn ang="0">
                  <a:pos x="32" y="13"/>
                </a:cxn>
                <a:cxn ang="0">
                  <a:pos x="31" y="9"/>
                </a:cxn>
                <a:cxn ang="0">
                  <a:pos x="66" y="91"/>
                </a:cxn>
                <a:cxn ang="0">
                  <a:pos x="61" y="95"/>
                </a:cxn>
                <a:cxn ang="0">
                  <a:pos x="11" y="95"/>
                </a:cxn>
                <a:cxn ang="0">
                  <a:pos x="7" y="91"/>
                </a:cxn>
                <a:cxn ang="0">
                  <a:pos x="7" y="31"/>
                </a:cxn>
                <a:cxn ang="0">
                  <a:pos x="11" y="26"/>
                </a:cxn>
                <a:cxn ang="0">
                  <a:pos x="17" y="26"/>
                </a:cxn>
                <a:cxn ang="0">
                  <a:pos x="21" y="30"/>
                </a:cxn>
                <a:cxn ang="0">
                  <a:pos x="52" y="30"/>
                </a:cxn>
                <a:cxn ang="0">
                  <a:pos x="55" y="26"/>
                </a:cxn>
                <a:cxn ang="0">
                  <a:pos x="61" y="26"/>
                </a:cxn>
                <a:cxn ang="0">
                  <a:pos x="66" y="31"/>
                </a:cxn>
                <a:cxn ang="0">
                  <a:pos x="66" y="91"/>
                </a:cxn>
                <a:cxn ang="0">
                  <a:pos x="66" y="91"/>
                </a:cxn>
                <a:cxn ang="0">
                  <a:pos x="66" y="91"/>
                </a:cxn>
              </a:cxnLst>
              <a:rect l="0" t="0" r="r" b="b"/>
              <a:pathLst>
                <a:path w="73" h="102">
                  <a:moveTo>
                    <a:pt x="55" y="19"/>
                  </a:moveTo>
                  <a:cubicBezTo>
                    <a:pt x="55" y="17"/>
                    <a:pt x="55" y="17"/>
                    <a:pt x="55" y="17"/>
                  </a:cubicBezTo>
                  <a:cubicBezTo>
                    <a:pt x="55" y="15"/>
                    <a:pt x="53" y="13"/>
                    <a:pt x="51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4" y="11"/>
                    <a:pt x="44" y="10"/>
                    <a:pt x="44" y="9"/>
                  </a:cubicBezTo>
                  <a:cubicBezTo>
                    <a:pt x="44" y="4"/>
                    <a:pt x="40" y="0"/>
                    <a:pt x="36" y="0"/>
                  </a:cubicBezTo>
                  <a:cubicBezTo>
                    <a:pt x="31" y="0"/>
                    <a:pt x="27" y="4"/>
                    <a:pt x="27" y="9"/>
                  </a:cubicBezTo>
                  <a:cubicBezTo>
                    <a:pt x="27" y="10"/>
                    <a:pt x="27" y="11"/>
                    <a:pt x="28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9" y="13"/>
                    <a:pt x="17" y="15"/>
                    <a:pt x="17" y="1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3" y="19"/>
                    <a:pt x="0" y="23"/>
                    <a:pt x="0" y="26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9"/>
                    <a:pt x="3" y="102"/>
                    <a:pt x="7" y="102"/>
                  </a:cubicBezTo>
                  <a:cubicBezTo>
                    <a:pt x="66" y="102"/>
                    <a:pt x="66" y="102"/>
                    <a:pt x="66" y="102"/>
                  </a:cubicBezTo>
                  <a:cubicBezTo>
                    <a:pt x="70" y="102"/>
                    <a:pt x="73" y="99"/>
                    <a:pt x="73" y="9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3"/>
                    <a:pt x="70" y="19"/>
                    <a:pt x="66" y="19"/>
                  </a:cubicBezTo>
                  <a:lnTo>
                    <a:pt x="55" y="19"/>
                  </a:lnTo>
                  <a:close/>
                  <a:moveTo>
                    <a:pt x="31" y="9"/>
                  </a:moveTo>
                  <a:cubicBezTo>
                    <a:pt x="31" y="6"/>
                    <a:pt x="33" y="3"/>
                    <a:pt x="36" y="3"/>
                  </a:cubicBezTo>
                  <a:cubicBezTo>
                    <a:pt x="38" y="3"/>
                    <a:pt x="41" y="6"/>
                    <a:pt x="41" y="9"/>
                  </a:cubicBezTo>
                  <a:cubicBezTo>
                    <a:pt x="41" y="10"/>
                    <a:pt x="40" y="12"/>
                    <a:pt x="39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2"/>
                    <a:pt x="31" y="10"/>
                    <a:pt x="31" y="9"/>
                  </a:cubicBezTo>
                  <a:close/>
                  <a:moveTo>
                    <a:pt x="66" y="91"/>
                  </a:moveTo>
                  <a:cubicBezTo>
                    <a:pt x="66" y="94"/>
                    <a:pt x="64" y="95"/>
                    <a:pt x="61" y="95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9" y="95"/>
                    <a:pt x="7" y="94"/>
                    <a:pt x="7" y="9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9" y="26"/>
                    <a:pt x="11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8"/>
                    <a:pt x="19" y="30"/>
                    <a:pt x="21" y="3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4" y="30"/>
                    <a:pt x="55" y="28"/>
                    <a:pt x="55" y="26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4" y="26"/>
                    <a:pt x="66" y="28"/>
                    <a:pt x="66" y="31"/>
                  </a:cubicBezTo>
                  <a:lnTo>
                    <a:pt x="66" y="91"/>
                  </a:lnTo>
                  <a:close/>
                  <a:moveTo>
                    <a:pt x="66" y="91"/>
                  </a:moveTo>
                  <a:cubicBezTo>
                    <a:pt x="66" y="91"/>
                    <a:pt x="66" y="91"/>
                    <a:pt x="66" y="9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3396771" y="1872387"/>
              <a:ext cx="90939" cy="89802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2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9"/>
                    <a:pt x="9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Freeform 7"/>
            <p:cNvSpPr>
              <a:spLocks noEditPoints="1"/>
            </p:cNvSpPr>
            <p:nvPr/>
          </p:nvSpPr>
          <p:spPr bwMode="auto">
            <a:xfrm>
              <a:off x="3518402" y="1895122"/>
              <a:ext cx="211432" cy="44333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4" y="6"/>
                </a:cxn>
                <a:cxn ang="0">
                  <a:pos x="24" y="6"/>
                </a:cxn>
                <a:cxn ang="0">
                  <a:pos x="28" y="3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8" h="6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6" y="6"/>
                    <a:pt x="28" y="5"/>
                    <a:pt x="28" y="3"/>
                  </a:cubicBezTo>
                  <a:cubicBezTo>
                    <a:pt x="28" y="1"/>
                    <a:pt x="26" y="0"/>
                    <a:pt x="24" y="0"/>
                  </a:cubicBezTo>
                  <a:close/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0" name="Freeform 8"/>
            <p:cNvSpPr>
              <a:spLocks noEditPoints="1"/>
            </p:cNvSpPr>
            <p:nvPr/>
          </p:nvSpPr>
          <p:spPr bwMode="auto">
            <a:xfrm>
              <a:off x="3396771" y="1999701"/>
              <a:ext cx="90939" cy="89802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2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2">
                  <a:moveTo>
                    <a:pt x="12" y="6"/>
                  </a:moveTo>
                  <a:cubicBezTo>
                    <a:pt x="12" y="10"/>
                    <a:pt x="9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9"/>
            <p:cNvSpPr>
              <a:spLocks noEditPoints="1"/>
            </p:cNvSpPr>
            <p:nvPr/>
          </p:nvSpPr>
          <p:spPr bwMode="auto">
            <a:xfrm>
              <a:off x="3518402" y="2021299"/>
              <a:ext cx="211432" cy="5229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4" y="7"/>
                </a:cxn>
                <a:cxn ang="0">
                  <a:pos x="24" y="7"/>
                </a:cxn>
                <a:cxn ang="0">
                  <a:pos x="28" y="3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8" h="7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6" y="7"/>
                    <a:pt x="28" y="5"/>
                    <a:pt x="28" y="3"/>
                  </a:cubicBezTo>
                  <a:cubicBezTo>
                    <a:pt x="28" y="1"/>
                    <a:pt x="26" y="0"/>
                    <a:pt x="24" y="0"/>
                  </a:cubicBezTo>
                  <a:close/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2" name="Freeform 10"/>
            <p:cNvSpPr>
              <a:spLocks noEditPoints="1"/>
            </p:cNvSpPr>
            <p:nvPr/>
          </p:nvSpPr>
          <p:spPr bwMode="auto">
            <a:xfrm>
              <a:off x="3396771" y="2133836"/>
              <a:ext cx="90939" cy="96622"/>
            </a:xfrm>
            <a:custGeom>
              <a:avLst/>
              <a:gdLst/>
              <a:ahLst/>
              <a:cxnLst>
                <a:cxn ang="0">
                  <a:pos x="12" y="7"/>
                </a:cxn>
                <a:cxn ang="0">
                  <a:pos x="6" y="13"/>
                </a:cxn>
                <a:cxn ang="0">
                  <a:pos x="0" y="7"/>
                </a:cxn>
                <a:cxn ang="0">
                  <a:pos x="6" y="0"/>
                </a:cxn>
                <a:cxn ang="0">
                  <a:pos x="12" y="7"/>
                </a:cxn>
                <a:cxn ang="0">
                  <a:pos x="12" y="7"/>
                </a:cxn>
                <a:cxn ang="0">
                  <a:pos x="12" y="7"/>
                </a:cxn>
              </a:cxnLst>
              <a:rect l="0" t="0" r="r" b="b"/>
              <a:pathLst>
                <a:path w="12" h="13">
                  <a:moveTo>
                    <a:pt x="12" y="7"/>
                  </a:moveTo>
                  <a:cubicBezTo>
                    <a:pt x="12" y="10"/>
                    <a:pt x="9" y="13"/>
                    <a:pt x="6" y="13"/>
                  </a:cubicBezTo>
                  <a:cubicBezTo>
                    <a:pt x="3" y="13"/>
                    <a:pt x="0" y="10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7"/>
                  </a:cubicBezTo>
                  <a:close/>
                  <a:moveTo>
                    <a:pt x="12" y="7"/>
                  </a:moveTo>
                  <a:cubicBezTo>
                    <a:pt x="12" y="7"/>
                    <a:pt x="12" y="7"/>
                    <a:pt x="12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Freeform 11"/>
            <p:cNvSpPr>
              <a:spLocks noEditPoints="1"/>
            </p:cNvSpPr>
            <p:nvPr/>
          </p:nvSpPr>
          <p:spPr bwMode="auto">
            <a:xfrm>
              <a:off x="3518402" y="2156571"/>
              <a:ext cx="211432" cy="5229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7"/>
                </a:cxn>
                <a:cxn ang="0">
                  <a:pos x="24" y="7"/>
                </a:cxn>
                <a:cxn ang="0">
                  <a:pos x="28" y="4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8" h="7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6" y="7"/>
                    <a:pt x="28" y="5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  <a:moveTo>
                    <a:pt x="24" y="0"/>
                  </a:move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1780862" y="1530071"/>
            <a:ext cx="2130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ndara" panose="020E0502030303020204" pitchFamily="34" charset="0"/>
              </a:rPr>
              <a:t>APP SECURITY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246359" y="2102873"/>
            <a:ext cx="5871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bg1"/>
                </a:solidFill>
                <a:latin typeface="Candara" panose="020E0502030303020204" pitchFamily="34" charset="0"/>
              </a:rPr>
              <a:t>Recommendations for strengthening your app security.</a:t>
            </a:r>
          </a:p>
        </p:txBody>
      </p:sp>
    </p:spTree>
    <p:extLst>
      <p:ext uri="{BB962C8B-B14F-4D97-AF65-F5344CB8AC3E}">
        <p14:creationId xmlns:p14="http://schemas.microsoft.com/office/powerpoint/2010/main" val="411400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0"/>
                            </p:stCondLst>
                            <p:childTnLst>
                              <p:par>
                                <p:cTn id="8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2" grpId="0"/>
      <p:bldP spid="16" grpId="0"/>
      <p:bldP spid="20" grpId="0"/>
      <p:bldP spid="24" grpId="0"/>
      <p:bldP spid="44" grpId="0"/>
      <p:bldP spid="4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449999" y="2474892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THANK YOU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24488" y="3617607"/>
            <a:ext cx="41430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Questions?</a:t>
            </a:r>
            <a:endParaRPr lang="en-US" sz="1200" dirty="0">
              <a:solidFill>
                <a:schemeClr val="bg1">
                  <a:lumMod val="95000"/>
                </a:schemeClr>
              </a:solidFill>
              <a:latin typeface="Candara" panose="020E050203030302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135879" y="3244333"/>
            <a:ext cx="1920240" cy="91440"/>
            <a:chOff x="4831644" y="3200400"/>
            <a:chExt cx="1920240" cy="91440"/>
          </a:xfrm>
        </p:grpSpPr>
        <p:sp>
          <p:nvSpPr>
            <p:cNvPr id="2" name="Rectangle 1"/>
            <p:cNvSpPr/>
            <p:nvPr/>
          </p:nvSpPr>
          <p:spPr>
            <a:xfrm>
              <a:off x="4831644" y="3200400"/>
              <a:ext cx="640080" cy="91440"/>
            </a:xfrm>
            <a:prstGeom prst="rect">
              <a:avLst/>
            </a:prstGeom>
            <a:solidFill>
              <a:srgbClr val="FE4A1E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471724" y="3200400"/>
              <a:ext cx="640080" cy="91440"/>
            </a:xfrm>
            <a:prstGeom prst="rect">
              <a:avLst/>
            </a:prstGeom>
            <a:solidFill>
              <a:srgbClr val="5C9AD3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111804" y="3200400"/>
              <a:ext cx="640080" cy="91440"/>
            </a:xfrm>
            <a:prstGeom prst="rect">
              <a:avLst/>
            </a:prstGeom>
            <a:solidFill>
              <a:srgbClr val="7A7A7A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142E36B-4D19-7240-8337-06244316DD01}"/>
              </a:ext>
            </a:extLst>
          </p:cNvPr>
          <p:cNvSpPr txBox="1"/>
          <p:nvPr/>
        </p:nvSpPr>
        <p:spPr>
          <a:xfrm>
            <a:off x="147704" y="5931316"/>
            <a:ext cx="88112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</a:rPr>
              <a:t>Twitter: 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  <a:hlinkClick r:id="rId2"/>
              </a:rPr>
              <a:t>@myerscj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</a:rPr>
              <a:t> 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</a:rPr>
              <a:t>Code: 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  <a:hlinkClick r:id="rId3"/>
              </a:rPr>
              <a:t>https://github.com/PhoenixMobileUserGroup/03.12.19_HackTheAppStore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andara" panose="020E0502030303020204" pitchFamily="34" charset="0"/>
              </a:rPr>
              <a:t>  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045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533C87-A5B0-C34D-90B6-8FD09A148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1143000"/>
            <a:ext cx="8128000" cy="457200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F44E11-F792-8C48-82AD-71C37136ECF2}"/>
              </a:ext>
            </a:extLst>
          </p:cNvPr>
          <p:cNvSpPr txBox="1"/>
          <p:nvPr/>
        </p:nvSpPr>
        <p:spPr>
          <a:xfrm>
            <a:off x="3341511" y="391229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With Great Power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92E018-5433-B947-A5D6-BF2F2E3FDA19}"/>
              </a:ext>
            </a:extLst>
          </p:cNvPr>
          <p:cNvSpPr txBox="1"/>
          <p:nvPr/>
        </p:nvSpPr>
        <p:spPr>
          <a:xfrm>
            <a:off x="2032000" y="5658592"/>
            <a:ext cx="812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Comes Great Responsibility</a:t>
            </a:r>
          </a:p>
        </p:txBody>
      </p:sp>
    </p:spTree>
    <p:extLst>
      <p:ext uri="{BB962C8B-B14F-4D97-AF65-F5344CB8AC3E}">
        <p14:creationId xmlns:p14="http://schemas.microsoft.com/office/powerpoint/2010/main" val="164708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0" name="Freeform 59"/>
          <p:cNvSpPr/>
          <p:nvPr/>
        </p:nvSpPr>
        <p:spPr>
          <a:xfrm rot="17280000">
            <a:off x="7198776" y="4190506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5C9AD3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8" tIns="84481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2" name="Freeform 61"/>
          <p:cNvSpPr/>
          <p:nvPr/>
        </p:nvSpPr>
        <p:spPr>
          <a:xfrm>
            <a:off x="5902907" y="5049889"/>
            <a:ext cx="333831" cy="422416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44546B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4" rIns="1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64" name="Freeform 63"/>
          <p:cNvSpPr/>
          <p:nvPr/>
        </p:nvSpPr>
        <p:spPr>
          <a:xfrm rot="4320000">
            <a:off x="4659394" y="4151167"/>
            <a:ext cx="333831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250372" y="253449"/>
                </a:moveTo>
                <a:lnTo>
                  <a:pt x="125186" y="253449"/>
                </a:lnTo>
                <a:lnTo>
                  <a:pt x="125186" y="316811"/>
                </a:lnTo>
                <a:lnTo>
                  <a:pt x="0" y="158405"/>
                </a:lnTo>
                <a:lnTo>
                  <a:pt x="125186" y="0"/>
                </a:lnTo>
                <a:lnTo>
                  <a:pt x="125186" y="63362"/>
                </a:lnTo>
                <a:lnTo>
                  <a:pt x="250372" y="63362"/>
                </a:lnTo>
                <a:lnTo>
                  <a:pt x="250372" y="253449"/>
                </a:lnTo>
                <a:close/>
              </a:path>
            </a:pathLst>
          </a:custGeom>
          <a:solidFill>
            <a:srgbClr val="7A7A7A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0149" tIns="84483" rIns="0" bIns="84481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OVERVIEW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45803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939393"/>
                </a:solidFill>
                <a:latin typeface="Candara" panose="020E0502030303020204" pitchFamily="34" charset="0"/>
              </a:rPr>
              <a:t>BRING IT ALL TOGETHER</a:t>
            </a:r>
          </a:p>
        </p:txBody>
      </p: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607175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7A7A7A"/>
                </a:solidFill>
                <a:latin typeface="Candara" panose="020E0502030303020204" pitchFamily="34" charset="0"/>
              </a:rPr>
              <a:t>PATCHING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sp>
        <p:nvSpPr>
          <p:cNvPr id="45" name="Text Box 10"/>
          <p:cNvSpPr txBox="1">
            <a:spLocks noChangeArrowheads="1"/>
          </p:cNvSpPr>
          <p:nvPr/>
        </p:nvSpPr>
        <p:spPr bwMode="auto">
          <a:xfrm>
            <a:off x="7801108" y="490407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44546B"/>
                </a:solidFill>
                <a:latin typeface="Candara" panose="020E0502030303020204" pitchFamily="34" charset="0"/>
              </a:rPr>
              <a:t>ANALYZE THE API’S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86602D-2619-D843-AB2C-27F4D9E73F01}"/>
              </a:ext>
            </a:extLst>
          </p:cNvPr>
          <p:cNvGrpSpPr/>
          <p:nvPr/>
        </p:nvGrpSpPr>
        <p:grpSpPr>
          <a:xfrm>
            <a:off x="6410936" y="4635298"/>
            <a:ext cx="1251601" cy="1251601"/>
            <a:chOff x="6410936" y="4635298"/>
            <a:chExt cx="1251601" cy="1251601"/>
          </a:xfrm>
        </p:grpSpPr>
        <p:sp>
          <p:nvSpPr>
            <p:cNvPr id="61" name="Freeform 60"/>
            <p:cNvSpPr/>
            <p:nvPr/>
          </p:nvSpPr>
          <p:spPr>
            <a:xfrm>
              <a:off x="641093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44546B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sp>
          <p:nvSpPr>
            <p:cNvPr id="54" name="Freeform 121"/>
            <p:cNvSpPr>
              <a:spLocks noChangeAspect="1" noEditPoints="1"/>
            </p:cNvSpPr>
            <p:nvPr/>
          </p:nvSpPr>
          <p:spPr bwMode="auto">
            <a:xfrm>
              <a:off x="6802318" y="4952580"/>
              <a:ext cx="477123" cy="548640"/>
            </a:xfrm>
            <a:custGeom>
              <a:avLst/>
              <a:gdLst/>
              <a:ahLst/>
              <a:cxnLst>
                <a:cxn ang="0">
                  <a:pos x="227" y="284"/>
                </a:cxn>
                <a:cxn ang="0">
                  <a:pos x="214" y="284"/>
                </a:cxn>
                <a:cxn ang="0">
                  <a:pos x="264" y="189"/>
                </a:cxn>
                <a:cxn ang="0">
                  <a:pos x="179" y="80"/>
                </a:cxn>
                <a:cxn ang="0">
                  <a:pos x="200" y="39"/>
                </a:cxn>
                <a:cxn ang="0">
                  <a:pos x="196" y="26"/>
                </a:cxn>
                <a:cxn ang="0">
                  <a:pos x="145" y="2"/>
                </a:cxn>
                <a:cxn ang="0">
                  <a:pos x="138" y="1"/>
                </a:cxn>
                <a:cxn ang="0">
                  <a:pos x="132" y="7"/>
                </a:cxn>
                <a:cxn ang="0">
                  <a:pos x="72" y="121"/>
                </a:cxn>
                <a:cxn ang="0">
                  <a:pos x="80" y="147"/>
                </a:cxn>
                <a:cxn ang="0">
                  <a:pos x="72" y="164"/>
                </a:cxn>
                <a:cxn ang="0">
                  <a:pos x="106" y="180"/>
                </a:cxn>
                <a:cxn ang="0">
                  <a:pos x="114" y="164"/>
                </a:cxn>
                <a:cxn ang="0">
                  <a:pos x="114" y="164"/>
                </a:cxn>
                <a:cxn ang="0">
                  <a:pos x="140" y="154"/>
                </a:cxn>
                <a:cxn ang="0">
                  <a:pos x="161" y="115"/>
                </a:cxn>
                <a:cxn ang="0">
                  <a:pos x="227" y="189"/>
                </a:cxn>
                <a:cxn ang="0">
                  <a:pos x="151" y="265"/>
                </a:cxn>
                <a:cxn ang="0">
                  <a:pos x="95" y="246"/>
                </a:cxn>
                <a:cxn ang="0">
                  <a:pos x="95" y="237"/>
                </a:cxn>
                <a:cxn ang="0">
                  <a:pos x="104" y="227"/>
                </a:cxn>
                <a:cxn ang="0">
                  <a:pos x="151" y="227"/>
                </a:cxn>
                <a:cxn ang="0">
                  <a:pos x="151" y="208"/>
                </a:cxn>
                <a:cxn ang="0">
                  <a:pos x="79" y="208"/>
                </a:cxn>
                <a:cxn ang="0">
                  <a:pos x="40" y="208"/>
                </a:cxn>
                <a:cxn ang="0">
                  <a:pos x="0" y="208"/>
                </a:cxn>
                <a:cxn ang="0">
                  <a:pos x="0" y="227"/>
                </a:cxn>
                <a:cxn ang="0">
                  <a:pos x="45" y="227"/>
                </a:cxn>
                <a:cxn ang="0">
                  <a:pos x="48" y="227"/>
                </a:cxn>
                <a:cxn ang="0">
                  <a:pos x="57" y="237"/>
                </a:cxn>
                <a:cxn ang="0">
                  <a:pos x="57" y="246"/>
                </a:cxn>
                <a:cxn ang="0">
                  <a:pos x="57" y="284"/>
                </a:cxn>
                <a:cxn ang="0">
                  <a:pos x="19" y="303"/>
                </a:cxn>
                <a:cxn ang="0">
                  <a:pos x="264" y="303"/>
                </a:cxn>
                <a:cxn ang="0">
                  <a:pos x="227" y="284"/>
                </a:cxn>
                <a:cxn ang="0">
                  <a:pos x="161" y="26"/>
                </a:cxn>
                <a:cxn ang="0">
                  <a:pos x="155" y="32"/>
                </a:cxn>
                <a:cxn ang="0">
                  <a:pos x="111" y="114"/>
                </a:cxn>
                <a:cxn ang="0">
                  <a:pos x="95" y="106"/>
                </a:cxn>
                <a:cxn ang="0">
                  <a:pos x="96" y="102"/>
                </a:cxn>
                <a:cxn ang="0">
                  <a:pos x="137" y="25"/>
                </a:cxn>
                <a:cxn ang="0">
                  <a:pos x="143" y="20"/>
                </a:cxn>
                <a:cxn ang="0">
                  <a:pos x="150" y="21"/>
                </a:cxn>
                <a:cxn ang="0">
                  <a:pos x="161" y="26"/>
                </a:cxn>
                <a:cxn ang="0">
                  <a:pos x="161" y="26"/>
                </a:cxn>
              </a:cxnLst>
              <a:rect l="0" t="0" r="r" b="b"/>
              <a:pathLst>
                <a:path w="264" h="303">
                  <a:moveTo>
                    <a:pt x="227" y="284"/>
                  </a:moveTo>
                  <a:cubicBezTo>
                    <a:pt x="214" y="284"/>
                    <a:pt x="214" y="284"/>
                    <a:pt x="214" y="284"/>
                  </a:cubicBezTo>
                  <a:cubicBezTo>
                    <a:pt x="244" y="263"/>
                    <a:pt x="264" y="229"/>
                    <a:pt x="264" y="189"/>
                  </a:cubicBezTo>
                  <a:cubicBezTo>
                    <a:pt x="264" y="136"/>
                    <a:pt x="228" y="92"/>
                    <a:pt x="179" y="8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03" y="34"/>
                    <a:pt x="201" y="29"/>
                    <a:pt x="196" y="26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3" y="1"/>
                    <a:pt x="140" y="0"/>
                    <a:pt x="138" y="1"/>
                  </a:cubicBezTo>
                  <a:cubicBezTo>
                    <a:pt x="136" y="2"/>
                    <a:pt x="134" y="4"/>
                    <a:pt x="132" y="7"/>
                  </a:cubicBezTo>
                  <a:cubicBezTo>
                    <a:pt x="72" y="121"/>
                    <a:pt x="72" y="121"/>
                    <a:pt x="72" y="121"/>
                  </a:cubicBezTo>
                  <a:cubicBezTo>
                    <a:pt x="67" y="131"/>
                    <a:pt x="71" y="143"/>
                    <a:pt x="80" y="147"/>
                  </a:cubicBezTo>
                  <a:cubicBezTo>
                    <a:pt x="72" y="164"/>
                    <a:pt x="72" y="164"/>
                    <a:pt x="72" y="164"/>
                  </a:cubicBezTo>
                  <a:cubicBezTo>
                    <a:pt x="106" y="180"/>
                    <a:pt x="106" y="180"/>
                    <a:pt x="106" y="180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24" y="168"/>
                    <a:pt x="135" y="164"/>
                    <a:pt x="140" y="15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98" y="119"/>
                    <a:pt x="227" y="151"/>
                    <a:pt x="227" y="189"/>
                  </a:cubicBezTo>
                  <a:cubicBezTo>
                    <a:pt x="227" y="231"/>
                    <a:pt x="193" y="265"/>
                    <a:pt x="151" y="265"/>
                  </a:cubicBezTo>
                  <a:cubicBezTo>
                    <a:pt x="132" y="265"/>
                    <a:pt x="108" y="258"/>
                    <a:pt x="95" y="246"/>
                  </a:cubicBezTo>
                  <a:cubicBezTo>
                    <a:pt x="95" y="237"/>
                    <a:pt x="95" y="237"/>
                    <a:pt x="95" y="237"/>
                  </a:cubicBezTo>
                  <a:cubicBezTo>
                    <a:pt x="95" y="231"/>
                    <a:pt x="99" y="227"/>
                    <a:pt x="104" y="227"/>
                  </a:cubicBezTo>
                  <a:cubicBezTo>
                    <a:pt x="151" y="227"/>
                    <a:pt x="151" y="227"/>
                    <a:pt x="151" y="227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45" y="227"/>
                    <a:pt x="45" y="227"/>
                    <a:pt x="45" y="227"/>
                  </a:cubicBezTo>
                  <a:cubicBezTo>
                    <a:pt x="48" y="227"/>
                    <a:pt x="48" y="227"/>
                    <a:pt x="48" y="227"/>
                  </a:cubicBezTo>
                  <a:cubicBezTo>
                    <a:pt x="53" y="227"/>
                    <a:pt x="57" y="231"/>
                    <a:pt x="57" y="237"/>
                  </a:cubicBezTo>
                  <a:cubicBezTo>
                    <a:pt x="57" y="246"/>
                    <a:pt x="57" y="246"/>
                    <a:pt x="57" y="246"/>
                  </a:cubicBezTo>
                  <a:cubicBezTo>
                    <a:pt x="57" y="284"/>
                    <a:pt x="57" y="284"/>
                    <a:pt x="57" y="284"/>
                  </a:cubicBezTo>
                  <a:cubicBezTo>
                    <a:pt x="36" y="284"/>
                    <a:pt x="19" y="282"/>
                    <a:pt x="19" y="303"/>
                  </a:cubicBezTo>
                  <a:cubicBezTo>
                    <a:pt x="264" y="303"/>
                    <a:pt x="264" y="303"/>
                    <a:pt x="264" y="303"/>
                  </a:cubicBezTo>
                  <a:cubicBezTo>
                    <a:pt x="264" y="282"/>
                    <a:pt x="248" y="284"/>
                    <a:pt x="227" y="284"/>
                  </a:cubicBezTo>
                  <a:close/>
                  <a:moveTo>
                    <a:pt x="161" y="26"/>
                  </a:moveTo>
                  <a:cubicBezTo>
                    <a:pt x="158" y="27"/>
                    <a:pt x="156" y="29"/>
                    <a:pt x="155" y="3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3"/>
                    <a:pt x="96" y="102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3"/>
                    <a:pt x="140" y="21"/>
                    <a:pt x="143" y="20"/>
                  </a:cubicBezTo>
                  <a:cubicBezTo>
                    <a:pt x="145" y="19"/>
                    <a:pt x="148" y="19"/>
                    <a:pt x="150" y="21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6"/>
                    <a:pt x="161" y="26"/>
                    <a:pt x="161" y="2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569FB7-15FB-A04C-A119-A52893C1FBD8}"/>
              </a:ext>
            </a:extLst>
          </p:cNvPr>
          <p:cNvGrpSpPr/>
          <p:nvPr/>
        </p:nvGrpSpPr>
        <p:grpSpPr>
          <a:xfrm>
            <a:off x="4529466" y="4635298"/>
            <a:ext cx="1251601" cy="1251601"/>
            <a:chOff x="4529466" y="4635298"/>
            <a:chExt cx="1251601" cy="1251601"/>
          </a:xfrm>
        </p:grpSpPr>
        <p:sp>
          <p:nvSpPr>
            <p:cNvPr id="63" name="Freeform 62"/>
            <p:cNvSpPr/>
            <p:nvPr/>
          </p:nvSpPr>
          <p:spPr>
            <a:xfrm>
              <a:off x="4529466" y="4635298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7A7A7A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9F9205B-E4AF-4340-93D5-1BE950CF6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100000"/>
            </a:blip>
            <a:stretch>
              <a:fillRect/>
            </a:stretch>
          </p:blipFill>
          <p:spPr>
            <a:xfrm>
              <a:off x="4790386" y="5022761"/>
              <a:ext cx="738947" cy="555593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26EAF40-07F5-B040-BD26-3AA66A3016AC}"/>
              </a:ext>
            </a:extLst>
          </p:cNvPr>
          <p:cNvGrpSpPr/>
          <p:nvPr/>
        </p:nvGrpSpPr>
        <p:grpSpPr>
          <a:xfrm>
            <a:off x="3948060" y="2845914"/>
            <a:ext cx="1251601" cy="1251601"/>
            <a:chOff x="3948060" y="2845914"/>
            <a:chExt cx="1251601" cy="1251601"/>
          </a:xfrm>
        </p:grpSpPr>
        <p:sp>
          <p:nvSpPr>
            <p:cNvPr id="65" name="Freeform 64"/>
            <p:cNvSpPr/>
            <p:nvPr/>
          </p:nvSpPr>
          <p:spPr>
            <a:xfrm>
              <a:off x="3948060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93939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A885C45-45CE-AF42-9F71-13D894447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100000"/>
            </a:blip>
            <a:stretch>
              <a:fillRect/>
            </a:stretch>
          </p:blipFill>
          <p:spPr>
            <a:xfrm>
              <a:off x="4182702" y="3047077"/>
              <a:ext cx="773685" cy="906997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259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60" grpId="0" animBg="1"/>
      <p:bldP spid="62" grpId="0" animBg="1"/>
      <p:bldP spid="64" grpId="0" animBg="1"/>
      <p:bldP spid="36" grpId="0"/>
      <p:bldP spid="39" grpId="0"/>
      <p:bldP spid="40" grpId="0"/>
      <p:bldP spid="41" grpId="0"/>
      <p:bldP spid="42" grpId="0"/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747DC2-7451-E44F-AFE4-08B50BD7D3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31123" y="10688"/>
            <a:ext cx="12192000" cy="5686973"/>
          </a:xfrm>
          <a:prstGeom prst="rect">
            <a:avLst/>
          </a:prstGeom>
        </p:spPr>
      </p:pic>
      <p:sp>
        <p:nvSpPr>
          <p:cNvPr id="46" name="Freeform 45"/>
          <p:cNvSpPr/>
          <p:nvPr/>
        </p:nvSpPr>
        <p:spPr>
          <a:xfrm rot="10800000" flipV="1">
            <a:off x="0" y="684"/>
            <a:ext cx="12192000" cy="2193693"/>
          </a:xfrm>
          <a:custGeom>
            <a:avLst/>
            <a:gdLst>
              <a:gd name="connsiteX0" fmla="*/ 12192000 w 12192000"/>
              <a:gd name="connsiteY0" fmla="*/ 0 h 2193693"/>
              <a:gd name="connsiteX1" fmla="*/ 0 w 12192000"/>
              <a:gd name="connsiteY1" fmla="*/ 0 h 2193693"/>
              <a:gd name="connsiteX2" fmla="*/ 0 w 12192000"/>
              <a:gd name="connsiteY2" fmla="*/ 1224078 h 2193693"/>
              <a:gd name="connsiteX3" fmla="*/ 5156127 w 12192000"/>
              <a:gd name="connsiteY3" fmla="*/ 1224078 h 2193693"/>
              <a:gd name="connsiteX4" fmla="*/ 6125741 w 12192000"/>
              <a:gd name="connsiteY4" fmla="*/ 2193693 h 2193693"/>
              <a:gd name="connsiteX5" fmla="*/ 7095356 w 12192000"/>
              <a:gd name="connsiteY5" fmla="*/ 1224078 h 2193693"/>
              <a:gd name="connsiteX6" fmla="*/ 12192000 w 12192000"/>
              <a:gd name="connsiteY6" fmla="*/ 1224078 h 2193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193693">
                <a:moveTo>
                  <a:pt x="12192000" y="0"/>
                </a:moveTo>
                <a:lnTo>
                  <a:pt x="0" y="0"/>
                </a:lnTo>
                <a:lnTo>
                  <a:pt x="0" y="1224078"/>
                </a:lnTo>
                <a:lnTo>
                  <a:pt x="5156127" y="1224078"/>
                </a:lnTo>
                <a:lnTo>
                  <a:pt x="6125741" y="2193693"/>
                </a:lnTo>
                <a:lnTo>
                  <a:pt x="7095356" y="1224078"/>
                </a:lnTo>
                <a:lnTo>
                  <a:pt x="12192000" y="1224078"/>
                </a:lnTo>
                <a:close/>
              </a:path>
            </a:pathLst>
          </a:cu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TOOLS FOR THE JOB</a:t>
            </a:r>
          </a:p>
        </p:txBody>
      </p:sp>
      <p:sp>
        <p:nvSpPr>
          <p:cNvPr id="47" name="Freeform 46"/>
          <p:cNvSpPr/>
          <p:nvPr/>
        </p:nvSpPr>
        <p:spPr>
          <a:xfrm flipV="1">
            <a:off x="0" y="3500785"/>
            <a:ext cx="12192000" cy="2196876"/>
          </a:xfrm>
          <a:custGeom>
            <a:avLst/>
            <a:gdLst>
              <a:gd name="connsiteX0" fmla="*/ 6125741 w 12192000"/>
              <a:gd name="connsiteY0" fmla="*/ 2196876 h 2196876"/>
              <a:gd name="connsiteX1" fmla="*/ 7095356 w 12192000"/>
              <a:gd name="connsiteY1" fmla="*/ 1227261 h 2196876"/>
              <a:gd name="connsiteX2" fmla="*/ 12192000 w 12192000"/>
              <a:gd name="connsiteY2" fmla="*/ 1227261 h 2196876"/>
              <a:gd name="connsiteX3" fmla="*/ 12192000 w 12192000"/>
              <a:gd name="connsiteY3" fmla="*/ 0 h 2196876"/>
              <a:gd name="connsiteX4" fmla="*/ 0 w 12192000"/>
              <a:gd name="connsiteY4" fmla="*/ 0 h 2196876"/>
              <a:gd name="connsiteX5" fmla="*/ 0 w 12192000"/>
              <a:gd name="connsiteY5" fmla="*/ 1227261 h 2196876"/>
              <a:gd name="connsiteX6" fmla="*/ 5156127 w 12192000"/>
              <a:gd name="connsiteY6" fmla="*/ 1227261 h 219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196876">
                <a:moveTo>
                  <a:pt x="6125741" y="2196876"/>
                </a:moveTo>
                <a:lnTo>
                  <a:pt x="7095356" y="1227261"/>
                </a:lnTo>
                <a:lnTo>
                  <a:pt x="12192000" y="1227261"/>
                </a:lnTo>
                <a:lnTo>
                  <a:pt x="12192000" y="0"/>
                </a:lnTo>
                <a:lnTo>
                  <a:pt x="0" y="0"/>
                </a:lnTo>
                <a:lnTo>
                  <a:pt x="0" y="1227261"/>
                </a:lnTo>
                <a:lnTo>
                  <a:pt x="5156127" y="1227261"/>
                </a:lnTo>
                <a:close/>
              </a:path>
            </a:pathLst>
          </a:cu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861061" y="53110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E4A1E"/>
                </a:solidFill>
                <a:latin typeface="Candara" panose="020E0502030303020204" pitchFamily="34" charset="0"/>
              </a:rPr>
              <a:t>DEVICE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056035" y="53110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5C9AD3"/>
                </a:solidFill>
                <a:latin typeface="Candara" panose="020E0502030303020204" pitchFamily="34" charset="0"/>
              </a:rPr>
              <a:t>ADB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181600" y="531107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4546B"/>
                </a:solidFill>
                <a:latin typeface="Candara" panose="020E0502030303020204" pitchFamily="34" charset="0"/>
              </a:rPr>
              <a:t>TEXT EDITOR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351608" y="530534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A7A7A"/>
                </a:solidFill>
                <a:latin typeface="Candara" panose="020E0502030303020204" pitchFamily="34" charset="0"/>
              </a:rPr>
              <a:t>DE-COMPILER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619404" y="531683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939393"/>
                </a:solidFill>
                <a:latin typeface="Candara" panose="020E0502030303020204" pitchFamily="34" charset="0"/>
              </a:rPr>
              <a:t>PACKET SNIFFER</a:t>
            </a:r>
          </a:p>
        </p:txBody>
      </p:sp>
      <p:sp>
        <p:nvSpPr>
          <p:cNvPr id="38" name="Text Box 10"/>
          <p:cNvSpPr txBox="1">
            <a:spLocks noChangeArrowheads="1"/>
          </p:cNvSpPr>
          <p:nvPr/>
        </p:nvSpPr>
        <p:spPr bwMode="auto">
          <a:xfrm>
            <a:off x="861061" y="5741412"/>
            <a:ext cx="1828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Device or emulator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3056035" y="5700887"/>
            <a:ext cx="1828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Android debugging tools</a:t>
            </a:r>
          </a:p>
        </p:txBody>
      </p:sp>
      <p:sp>
        <p:nvSpPr>
          <p:cNvPr id="40" name="Text Box 10"/>
          <p:cNvSpPr txBox="1">
            <a:spLocks noChangeArrowheads="1"/>
          </p:cNvSpPr>
          <p:nvPr/>
        </p:nvSpPr>
        <p:spPr bwMode="auto">
          <a:xfrm>
            <a:off x="5200843" y="5736539"/>
            <a:ext cx="18288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Sublime, VS Code, Android Studio, or whatever works</a:t>
            </a:r>
          </a:p>
        </p:txBody>
      </p: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7397512" y="5736538"/>
            <a:ext cx="18288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Zip, JADX,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DevX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 Studio,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ILSpy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, ARM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Dissasemblers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9665754" y="5700887"/>
            <a:ext cx="1828800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Charlse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 Proxy, Burp,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WireShark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C74DB2-FF02-B94E-9278-E727DB946D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lum contrast="26000"/>
          </a:blip>
          <a:stretch>
            <a:fillRect/>
          </a:stretch>
        </p:blipFill>
        <p:spPr>
          <a:xfrm>
            <a:off x="1602698" y="4643465"/>
            <a:ext cx="342921" cy="525372"/>
          </a:xfrm>
          <a:prstGeom prst="rect">
            <a:avLst/>
          </a:prstGeom>
          <a:solidFill>
            <a:srgbClr val="0E0F1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9CAA2D-6888-C54A-83BB-AB1EAA5B5C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84685" y="4663848"/>
            <a:ext cx="571500" cy="55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BC3732-5D73-754D-A5E6-08B3045E34B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lum bright="-20000" contrast="-57000"/>
          </a:blip>
          <a:stretch>
            <a:fillRect/>
          </a:stretch>
        </p:blipFill>
        <p:spPr>
          <a:xfrm>
            <a:off x="5910522" y="4728778"/>
            <a:ext cx="483729" cy="4815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006799-D4D2-0E45-990F-734870A106B2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lum bright="-20000"/>
          </a:blip>
          <a:stretch>
            <a:fillRect/>
          </a:stretch>
        </p:blipFill>
        <p:spPr>
          <a:xfrm>
            <a:off x="8052851" y="4741069"/>
            <a:ext cx="475215" cy="4815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F02CF9-9B39-F842-8FFE-2F5FBE726DB8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33000" contrast="-70000"/>
          </a:blip>
          <a:stretch>
            <a:fillRect/>
          </a:stretch>
        </p:blipFill>
        <p:spPr>
          <a:xfrm>
            <a:off x="10320365" y="4776308"/>
            <a:ext cx="475215" cy="47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376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250"/>
                            </p:stCondLst>
                            <p:childTnLst>
                              <p:par>
                                <p:cTn id="4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250"/>
                            </p:stCondLst>
                            <p:childTnLst>
                              <p:par>
                                <p:cTn id="6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750"/>
                            </p:stCondLst>
                            <p:childTnLst>
                              <p:par>
                                <p:cTn id="7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250"/>
                            </p:stCondLst>
                            <p:childTnLst>
                              <p:par>
                                <p:cTn id="8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750"/>
                            </p:stCondLst>
                            <p:childTnLst>
                              <p:par>
                                <p:cTn id="9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250"/>
                            </p:stCondLst>
                            <p:childTnLst>
                              <p:par>
                                <p:cTn id="108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341511" y="258228"/>
            <a:ext cx="550897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GENYMOTION</a:t>
            </a:r>
          </a:p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Android Emulator w/ Google Play</a:t>
            </a:r>
          </a:p>
        </p:txBody>
      </p:sp>
      <p:sp>
        <p:nvSpPr>
          <p:cNvPr id="3" name="Oval 2"/>
          <p:cNvSpPr>
            <a:spLocks noChangeAspect="1"/>
          </p:cNvSpPr>
          <p:nvPr/>
        </p:nvSpPr>
        <p:spPr>
          <a:xfrm>
            <a:off x="9364559" y="2862356"/>
            <a:ext cx="2213953" cy="2213950"/>
          </a:xfrm>
          <a:prstGeom prst="ellipse">
            <a:avLst/>
          </a:prstGeom>
          <a:solidFill>
            <a:srgbClr val="627289"/>
          </a:soli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36418" y="4994883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Setup the device of choice and Android API of choice </a:t>
            </a:r>
          </a:p>
        </p:txBody>
      </p:sp>
      <p:cxnSp>
        <p:nvCxnSpPr>
          <p:cNvPr id="15" name="Straight Connector 14"/>
          <p:cNvCxnSpPr/>
          <p:nvPr/>
        </p:nvCxnSpPr>
        <p:spPr>
          <a:xfrm rot="-60000" flipH="1">
            <a:off x="1214218" y="4524035"/>
            <a:ext cx="10897" cy="457200"/>
          </a:xfrm>
          <a:prstGeom prst="line">
            <a:avLst/>
          </a:prstGeom>
          <a:ln w="25400">
            <a:solidFill>
              <a:srgbClr val="FE4A1E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763389" y="5002543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Add Google Play support via </a:t>
            </a:r>
            <a:r>
              <a:rPr lang="en-US" sz="1200" dirty="0" err="1">
                <a:solidFill>
                  <a:schemeClr val="bg1"/>
                </a:solidFill>
                <a:latin typeface="Candara" panose="020E0502030303020204" pitchFamily="34" charset="0"/>
              </a:rPr>
              <a:t>GApps</a:t>
            </a:r>
            <a:endParaRPr lang="en-US" sz="12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rot="-60000" flipH="1">
            <a:off x="4564799" y="4531695"/>
            <a:ext cx="9081" cy="449540"/>
          </a:xfrm>
          <a:prstGeom prst="line">
            <a:avLst/>
          </a:prstGeom>
          <a:ln w="25400">
            <a:solidFill>
              <a:srgbClr val="44546B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7192873" y="5002543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Download an app from the app store and run it</a:t>
            </a:r>
          </a:p>
        </p:txBody>
      </p:sp>
      <p:cxnSp>
        <p:nvCxnSpPr>
          <p:cNvPr id="20" name="Straight Connector 19"/>
          <p:cNvCxnSpPr/>
          <p:nvPr/>
        </p:nvCxnSpPr>
        <p:spPr>
          <a:xfrm rot="60000">
            <a:off x="8003364" y="4531695"/>
            <a:ext cx="10391" cy="457200"/>
          </a:xfrm>
          <a:prstGeom prst="line">
            <a:avLst/>
          </a:prstGeom>
          <a:ln w="25400">
            <a:solidFill>
              <a:srgbClr val="9393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224830" y="1814316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Add support for ARM translation</a:t>
            </a:r>
          </a:p>
        </p:txBody>
      </p:sp>
      <p:cxnSp>
        <p:nvCxnSpPr>
          <p:cNvPr id="22" name="Straight Connector 21"/>
          <p:cNvCxnSpPr/>
          <p:nvPr/>
        </p:nvCxnSpPr>
        <p:spPr>
          <a:xfrm rot="60000" flipH="1" flipV="1">
            <a:off x="3071816" y="2964666"/>
            <a:ext cx="13937" cy="448056"/>
          </a:xfrm>
          <a:prstGeom prst="line">
            <a:avLst/>
          </a:prstGeom>
          <a:ln w="25400">
            <a:solidFill>
              <a:srgbClr val="5C9AD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5445891" y="1816222"/>
            <a:ext cx="2057400" cy="1134149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Restart the </a:t>
            </a:r>
            <a:r>
              <a:rPr lang="en-US" sz="1200" dirty="0" err="1">
                <a:solidFill>
                  <a:schemeClr val="bg1"/>
                </a:solidFill>
                <a:latin typeface="Candara" panose="020E0502030303020204" pitchFamily="34" charset="0"/>
              </a:rPr>
              <a:t>Genymotion</a:t>
            </a: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 device</a:t>
            </a:r>
          </a:p>
        </p:txBody>
      </p:sp>
      <p:cxnSp>
        <p:nvCxnSpPr>
          <p:cNvPr id="27" name="Straight Connector 26"/>
          <p:cNvCxnSpPr/>
          <p:nvPr/>
        </p:nvCxnSpPr>
        <p:spPr>
          <a:xfrm rot="60000" flipH="1" flipV="1">
            <a:off x="6292877" y="2966572"/>
            <a:ext cx="13937" cy="448056"/>
          </a:xfrm>
          <a:prstGeom prst="line">
            <a:avLst/>
          </a:prstGeom>
          <a:ln w="25400">
            <a:solidFill>
              <a:srgbClr val="7A7A7A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Box 10"/>
          <p:cNvSpPr txBox="1">
            <a:spLocks noChangeArrowheads="1"/>
          </p:cNvSpPr>
          <p:nvPr/>
        </p:nvSpPr>
        <p:spPr bwMode="auto">
          <a:xfrm>
            <a:off x="9469980" y="3751059"/>
            <a:ext cx="2003109" cy="714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Explore</a:t>
            </a:r>
          </a:p>
          <a:p>
            <a:pPr algn="ctr" defTabSz="1219170">
              <a:spcBef>
                <a:spcPct val="20000"/>
              </a:spcBef>
              <a:defRPr/>
            </a:pPr>
            <a:r>
              <a:rPr lang="en-US" sz="1200" dirty="0">
                <a:solidFill>
                  <a:schemeClr val="bg1"/>
                </a:solidFill>
                <a:latin typeface="Candara" panose="020E0502030303020204" pitchFamily="34" charset="0"/>
              </a:rPr>
              <a:t>Use ADB tools to explore OS and download APK files</a:t>
            </a:r>
          </a:p>
        </p:txBody>
      </p:sp>
      <p:sp>
        <p:nvSpPr>
          <p:cNvPr id="10" name="Freeform 9"/>
          <p:cNvSpPr>
            <a:spLocks noChangeAspect="1"/>
          </p:cNvSpPr>
          <p:nvPr/>
        </p:nvSpPr>
        <p:spPr>
          <a:xfrm>
            <a:off x="605712" y="3403534"/>
            <a:ext cx="2089870" cy="1139256"/>
          </a:xfrm>
          <a:custGeom>
            <a:avLst/>
            <a:gdLst>
              <a:gd name="connsiteX0" fmla="*/ 0 w 2244194"/>
              <a:gd name="connsiteY0" fmla="*/ 0 h 1223385"/>
              <a:gd name="connsiteX1" fmla="*/ 1111827 w 2244194"/>
              <a:gd name="connsiteY1" fmla="*/ 0 h 1223385"/>
              <a:gd name="connsiteX2" fmla="*/ 1111827 w 2244194"/>
              <a:gd name="connsiteY2" fmla="*/ 2742 h 1223385"/>
              <a:gd name="connsiteX3" fmla="*/ 1633873 w 2244194"/>
              <a:gd name="connsiteY3" fmla="*/ 2742 h 1223385"/>
              <a:gd name="connsiteX4" fmla="*/ 2244194 w 2244194"/>
              <a:gd name="connsiteY4" fmla="*/ 613064 h 1223385"/>
              <a:gd name="connsiteX5" fmla="*/ 1633873 w 2244194"/>
              <a:gd name="connsiteY5" fmla="*/ 1223385 h 1223385"/>
              <a:gd name="connsiteX6" fmla="*/ 243 w 2244194"/>
              <a:gd name="connsiteY6" fmla="*/ 1223385 h 1223385"/>
              <a:gd name="connsiteX7" fmla="*/ 2984 w 2244194"/>
              <a:gd name="connsiteY7" fmla="*/ 1220644 h 1223385"/>
              <a:gd name="connsiteX8" fmla="*/ 0 w 2244194"/>
              <a:gd name="connsiteY8" fmla="*/ 1220644 h 1223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44194" h="1223385">
                <a:moveTo>
                  <a:pt x="0" y="0"/>
                </a:moveTo>
                <a:lnTo>
                  <a:pt x="1111827" y="0"/>
                </a:lnTo>
                <a:lnTo>
                  <a:pt x="1111827" y="2742"/>
                </a:lnTo>
                <a:lnTo>
                  <a:pt x="1633873" y="2742"/>
                </a:lnTo>
                <a:lnTo>
                  <a:pt x="2244194" y="613064"/>
                </a:lnTo>
                <a:lnTo>
                  <a:pt x="1633873" y="1223385"/>
                </a:lnTo>
                <a:lnTo>
                  <a:pt x="243" y="1223385"/>
                </a:lnTo>
                <a:lnTo>
                  <a:pt x="2984" y="1220644"/>
                </a:lnTo>
                <a:lnTo>
                  <a:pt x="0" y="1220644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" panose="020F0502020204030203"/>
              </a:rPr>
              <a:t>Create</a:t>
            </a:r>
          </a:p>
        </p:txBody>
      </p:sp>
      <p:sp>
        <p:nvSpPr>
          <p:cNvPr id="9" name="Chevron 8"/>
          <p:cNvSpPr>
            <a:spLocks noChangeAspect="1"/>
          </p:cNvSpPr>
          <p:nvPr/>
        </p:nvSpPr>
        <p:spPr>
          <a:xfrm>
            <a:off x="2325107" y="3406087"/>
            <a:ext cx="2089644" cy="1136703"/>
          </a:xfrm>
          <a:prstGeom prst="chevron">
            <a:avLst/>
          </a:prstGeom>
          <a:solidFill>
            <a:srgbClr val="5C9AD3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" panose="020F0502020204030203"/>
              </a:rPr>
              <a:t>ARM</a:t>
            </a:r>
          </a:p>
        </p:txBody>
      </p:sp>
      <p:sp>
        <p:nvSpPr>
          <p:cNvPr id="11" name="Chevron 10"/>
          <p:cNvSpPr>
            <a:spLocks noChangeAspect="1"/>
          </p:cNvSpPr>
          <p:nvPr/>
        </p:nvSpPr>
        <p:spPr>
          <a:xfrm>
            <a:off x="4044503" y="3403534"/>
            <a:ext cx="2089644" cy="1136703"/>
          </a:xfrm>
          <a:prstGeom prst="chevron">
            <a:avLst/>
          </a:prstGeom>
          <a:solidFill>
            <a:srgbClr val="44546B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chemeClr val="bg1"/>
                </a:solidFill>
                <a:latin typeface="Lato" panose="020F0502020204030203"/>
              </a:rPr>
              <a:t>GApps</a:t>
            </a:r>
            <a:endParaRPr lang="en-US" sz="2000" dirty="0">
              <a:solidFill>
                <a:schemeClr val="bg1"/>
              </a:solidFill>
              <a:latin typeface="Lato" panose="020F0502020204030203"/>
            </a:endParaRPr>
          </a:p>
        </p:txBody>
      </p:sp>
      <p:sp>
        <p:nvSpPr>
          <p:cNvPr id="12" name="Chevron 11"/>
          <p:cNvSpPr>
            <a:spLocks noChangeAspect="1"/>
          </p:cNvSpPr>
          <p:nvPr/>
        </p:nvSpPr>
        <p:spPr>
          <a:xfrm>
            <a:off x="5763672" y="3400980"/>
            <a:ext cx="2089644" cy="1136703"/>
          </a:xfrm>
          <a:prstGeom prst="chevron">
            <a:avLst/>
          </a:prstGeom>
          <a:solidFill>
            <a:srgbClr val="7A7A7A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Lato" panose="020F0502020204030203"/>
              </a:rPr>
              <a:t>Restart</a:t>
            </a:r>
          </a:p>
        </p:txBody>
      </p:sp>
      <p:sp>
        <p:nvSpPr>
          <p:cNvPr id="13" name="Chevron 12"/>
          <p:cNvSpPr>
            <a:spLocks noChangeAspect="1"/>
          </p:cNvSpPr>
          <p:nvPr/>
        </p:nvSpPr>
        <p:spPr>
          <a:xfrm>
            <a:off x="7495036" y="3400980"/>
            <a:ext cx="2089644" cy="1136703"/>
          </a:xfrm>
          <a:prstGeom prst="chevron">
            <a:avLst/>
          </a:prstGeom>
          <a:solidFill>
            <a:srgbClr val="939393"/>
          </a:solidFill>
          <a:ln w="635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" panose="020F0502020204030203"/>
              </a:rPr>
              <a:t>Confirm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6D92518-D068-9846-82AA-89B2A47B433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100000"/>
          </a:blip>
          <a:stretch>
            <a:fillRect/>
          </a:stretch>
        </p:blipFill>
        <p:spPr>
          <a:xfrm>
            <a:off x="10102060" y="3195466"/>
            <a:ext cx="738947" cy="555593"/>
          </a:xfrm>
          <a:prstGeom prst="rect">
            <a:avLst/>
          </a:prstGeom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545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0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 animBg="1"/>
      <p:bldP spid="16" grpId="0" animBg="1"/>
      <p:bldP spid="17" grpId="0" animBg="1"/>
      <p:bldP spid="19" grpId="0" animBg="1"/>
      <p:bldP spid="21" grpId="0" animBg="1"/>
      <p:bldP spid="26" grpId="0" animBg="1"/>
      <p:bldP spid="29" grpId="0"/>
      <p:bldP spid="10" grpId="0" animBg="1"/>
      <p:bldP spid="9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7DDB57-B359-4848-B1F0-C1A878A70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39" y="0"/>
            <a:ext cx="12192000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769" y="0"/>
            <a:ext cx="12192000" cy="6858000"/>
          </a:xfrm>
          <a:prstGeom prst="rect">
            <a:avLst/>
          </a:prstGeom>
          <a:solidFill>
            <a:srgbClr val="0E0F11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41202" y="541310"/>
            <a:ext cx="3474720" cy="1759507"/>
            <a:chOff x="3178829" y="256408"/>
            <a:chExt cx="4172784" cy="834855"/>
          </a:xfrm>
        </p:grpSpPr>
        <p:sp>
          <p:nvSpPr>
            <p:cNvPr id="7" name="TextBox 6"/>
            <p:cNvSpPr txBox="1"/>
            <p:nvPr/>
          </p:nvSpPr>
          <p:spPr>
            <a:xfrm>
              <a:off x="3378735" y="256408"/>
              <a:ext cx="3840480" cy="540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Demo Time</a:t>
              </a:r>
            </a:p>
            <a:p>
              <a:pPr algn="ctr"/>
              <a:r>
                <a:rPr lang="en-US" sz="2400" b="1" dirty="0" err="1">
                  <a:solidFill>
                    <a:schemeClr val="bg1"/>
                  </a:solidFill>
                  <a:latin typeface="Candara" panose="020E0502030303020204" pitchFamily="34" charset="0"/>
                </a:rPr>
                <a:t>Genymotion</a:t>
              </a:r>
              <a:endParaRPr lang="en-US" sz="2400" b="1" dirty="0">
                <a:solidFill>
                  <a:schemeClr val="bg1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78829" y="843004"/>
              <a:ext cx="4172784" cy="248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Setup </a:t>
              </a:r>
              <a:r>
                <a:rPr lang="en-US" sz="1400" dirty="0" err="1">
                  <a:solidFill>
                    <a:schemeClr val="bg1"/>
                  </a:solidFill>
                  <a:latin typeface="Candara" panose="020E0502030303020204" pitchFamily="34" charset="0"/>
                </a:rPr>
                <a:t>Genymotion</a:t>
              </a:r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 and review other useful tools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869585" y="3394156"/>
            <a:ext cx="534543" cy="1195637"/>
            <a:chOff x="9856581" y="1063103"/>
            <a:chExt cx="534543" cy="1195637"/>
          </a:xfrm>
          <a:solidFill>
            <a:schemeClr val="bg1"/>
          </a:solidFill>
        </p:grpSpPr>
        <p:sp>
          <p:nvSpPr>
            <p:cNvPr id="14" name="Freeform 13"/>
            <p:cNvSpPr>
              <a:spLocks noChangeAspect="1"/>
            </p:cNvSpPr>
            <p:nvPr/>
          </p:nvSpPr>
          <p:spPr bwMode="auto">
            <a:xfrm rot="18840000">
              <a:off x="9933924" y="1063103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solidFill>
              <a:srgbClr val="7A7A7A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 rot="7980000">
              <a:off x="9856581" y="1801540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96982" y="3768566"/>
            <a:ext cx="1019084" cy="324634"/>
            <a:chOff x="9560144" y="1819524"/>
            <a:chExt cx="1019084" cy="324634"/>
          </a:xfrm>
          <a:solidFill>
            <a:schemeClr val="bg1">
              <a:lumMod val="65000"/>
            </a:schemeClr>
          </a:solidFill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 rot="20291668">
              <a:off x="9560144" y="1915558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solidFill>
              <a:srgbClr val="5C9AD3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 rot="9529559">
              <a:off x="10213468" y="1819524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sp>
        <p:nvSpPr>
          <p:cNvPr id="19" name="Freeform 18"/>
          <p:cNvSpPr>
            <a:spLocks noChangeAspect="1"/>
          </p:cNvSpPr>
          <p:nvPr/>
        </p:nvSpPr>
        <p:spPr>
          <a:xfrm>
            <a:off x="1169688" y="2960923"/>
            <a:ext cx="2011680" cy="2011680"/>
          </a:xfrm>
          <a:custGeom>
            <a:avLst/>
            <a:gdLst>
              <a:gd name="connsiteX0" fmla="*/ 1005840 w 2011680"/>
              <a:gd name="connsiteY0" fmla="*/ 816827 h 2011680"/>
              <a:gd name="connsiteX1" fmla="*/ 1188720 w 2011680"/>
              <a:gd name="connsiteY1" fmla="*/ 999707 h 2011680"/>
              <a:gd name="connsiteX2" fmla="*/ 1005840 w 2011680"/>
              <a:gd name="connsiteY2" fmla="*/ 1182587 h 2011680"/>
              <a:gd name="connsiteX3" fmla="*/ 822960 w 2011680"/>
              <a:gd name="connsiteY3" fmla="*/ 999707 h 2011680"/>
              <a:gd name="connsiteX4" fmla="*/ 1005840 w 2011680"/>
              <a:gd name="connsiteY4" fmla="*/ 816827 h 2011680"/>
              <a:gd name="connsiteX5" fmla="*/ 1091559 w 2011680"/>
              <a:gd name="connsiteY5" fmla="*/ 193610 h 2011680"/>
              <a:gd name="connsiteX6" fmla="*/ 1097280 w 2011680"/>
              <a:gd name="connsiteY6" fmla="*/ 222126 h 2011680"/>
              <a:gd name="connsiteX7" fmla="*/ 1005840 w 2011680"/>
              <a:gd name="connsiteY7" fmla="*/ 314136 h 2011680"/>
              <a:gd name="connsiteX8" fmla="*/ 914400 w 2011680"/>
              <a:gd name="connsiteY8" fmla="*/ 222126 h 2011680"/>
              <a:gd name="connsiteX9" fmla="*/ 919494 w 2011680"/>
              <a:gd name="connsiteY9" fmla="*/ 196740 h 2011680"/>
              <a:gd name="connsiteX10" fmla="*/ 860163 w 2011680"/>
              <a:gd name="connsiteY10" fmla="*/ 201975 h 2011680"/>
              <a:gd name="connsiteX11" fmla="*/ 199600 w 2011680"/>
              <a:gd name="connsiteY11" fmla="*/ 846226 h 2011680"/>
              <a:gd name="connsiteX12" fmla="*/ 188815 w 2011680"/>
              <a:gd name="connsiteY12" fmla="*/ 916890 h 2011680"/>
              <a:gd name="connsiteX13" fmla="*/ 200083 w 2011680"/>
              <a:gd name="connsiteY13" fmla="*/ 914601 h 2011680"/>
              <a:gd name="connsiteX14" fmla="*/ 291523 w 2011680"/>
              <a:gd name="connsiteY14" fmla="*/ 1006611 h 2011680"/>
              <a:gd name="connsiteX15" fmla="*/ 200083 w 2011680"/>
              <a:gd name="connsiteY15" fmla="*/ 1098621 h 2011680"/>
              <a:gd name="connsiteX16" fmla="*/ 187117 w 2011680"/>
              <a:gd name="connsiteY16" fmla="*/ 1095987 h 2011680"/>
              <a:gd name="connsiteX17" fmla="*/ 187129 w 2011680"/>
              <a:gd name="connsiteY17" fmla="*/ 1096224 h 2011680"/>
              <a:gd name="connsiteX18" fmla="*/ 850052 w 2011680"/>
              <a:gd name="connsiteY18" fmla="*/ 1820316 h 2011680"/>
              <a:gd name="connsiteX19" fmla="*/ 918335 w 2011680"/>
              <a:gd name="connsiteY19" fmla="*/ 1830080 h 2011680"/>
              <a:gd name="connsiteX20" fmla="*/ 917894 w 2011680"/>
              <a:gd name="connsiteY20" fmla="*/ 1827884 h 2011680"/>
              <a:gd name="connsiteX21" fmla="*/ 1009334 w 2011680"/>
              <a:gd name="connsiteY21" fmla="*/ 1735874 h 2011680"/>
              <a:gd name="connsiteX22" fmla="*/ 1100774 w 2011680"/>
              <a:gd name="connsiteY22" fmla="*/ 1827884 h 2011680"/>
              <a:gd name="connsiteX23" fmla="*/ 1100540 w 2011680"/>
              <a:gd name="connsiteY23" fmla="*/ 1829051 h 2011680"/>
              <a:gd name="connsiteX24" fmla="*/ 1161628 w 2011680"/>
              <a:gd name="connsiteY24" fmla="*/ 1820316 h 2011680"/>
              <a:gd name="connsiteX25" fmla="*/ 1824551 w 2011680"/>
              <a:gd name="connsiteY25" fmla="*/ 1096224 h 2011680"/>
              <a:gd name="connsiteX26" fmla="*/ 1824663 w 2011680"/>
              <a:gd name="connsiteY26" fmla="*/ 1094011 h 2011680"/>
              <a:gd name="connsiteX27" fmla="*/ 1805767 w 2011680"/>
              <a:gd name="connsiteY27" fmla="*/ 1097850 h 2011680"/>
              <a:gd name="connsiteX28" fmla="*/ 1714327 w 2011680"/>
              <a:gd name="connsiteY28" fmla="*/ 1005840 h 2011680"/>
              <a:gd name="connsiteX29" fmla="*/ 1805767 w 2011680"/>
              <a:gd name="connsiteY29" fmla="*/ 913830 h 2011680"/>
              <a:gd name="connsiteX30" fmla="*/ 1820393 w 2011680"/>
              <a:gd name="connsiteY30" fmla="*/ 916801 h 2011680"/>
              <a:gd name="connsiteX31" fmla="*/ 1815946 w 2011680"/>
              <a:gd name="connsiteY31" fmla="*/ 866404 h 2011680"/>
              <a:gd name="connsiteX32" fmla="*/ 1171695 w 2011680"/>
              <a:gd name="connsiteY32" fmla="*/ 205841 h 2011680"/>
              <a:gd name="connsiteX33" fmla="*/ 1005840 w 2011680"/>
              <a:gd name="connsiteY33" fmla="*/ 0 h 2011680"/>
              <a:gd name="connsiteX34" fmla="*/ 2011680 w 2011680"/>
              <a:gd name="connsiteY34" fmla="*/ 1005840 h 2011680"/>
              <a:gd name="connsiteX35" fmla="*/ 1005840 w 2011680"/>
              <a:gd name="connsiteY35" fmla="*/ 2011680 h 2011680"/>
              <a:gd name="connsiteX36" fmla="*/ 0 w 2011680"/>
              <a:gd name="connsiteY36" fmla="*/ 1005840 h 2011680"/>
              <a:gd name="connsiteX37" fmla="*/ 1005840 w 2011680"/>
              <a:gd name="connsiteY37" fmla="*/ 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11680" h="2011680">
                <a:moveTo>
                  <a:pt x="1005840" y="816827"/>
                </a:moveTo>
                <a:cubicBezTo>
                  <a:pt x="1106842" y="816827"/>
                  <a:pt x="1188720" y="898705"/>
                  <a:pt x="1188720" y="999707"/>
                </a:cubicBezTo>
                <a:cubicBezTo>
                  <a:pt x="1188720" y="1100709"/>
                  <a:pt x="1106842" y="1182587"/>
                  <a:pt x="1005840" y="1182587"/>
                </a:cubicBezTo>
                <a:cubicBezTo>
                  <a:pt x="904838" y="1182587"/>
                  <a:pt x="822960" y="1100709"/>
                  <a:pt x="822960" y="999707"/>
                </a:cubicBezTo>
                <a:cubicBezTo>
                  <a:pt x="822960" y="898705"/>
                  <a:pt x="904838" y="816827"/>
                  <a:pt x="1005840" y="816827"/>
                </a:cubicBezTo>
                <a:close/>
                <a:moveTo>
                  <a:pt x="1091559" y="193610"/>
                </a:moveTo>
                <a:lnTo>
                  <a:pt x="1097280" y="222126"/>
                </a:lnTo>
                <a:cubicBezTo>
                  <a:pt x="1097280" y="272942"/>
                  <a:pt x="1056341" y="314136"/>
                  <a:pt x="1005840" y="314136"/>
                </a:cubicBezTo>
                <a:cubicBezTo>
                  <a:pt x="955339" y="314136"/>
                  <a:pt x="914400" y="272942"/>
                  <a:pt x="914400" y="222126"/>
                </a:cubicBezTo>
                <a:lnTo>
                  <a:pt x="919494" y="196740"/>
                </a:lnTo>
                <a:lnTo>
                  <a:pt x="860163" y="201975"/>
                </a:lnTo>
                <a:cubicBezTo>
                  <a:pt x="529179" y="261097"/>
                  <a:pt x="266746" y="518093"/>
                  <a:pt x="199600" y="846226"/>
                </a:cubicBezTo>
                <a:lnTo>
                  <a:pt x="188815" y="916890"/>
                </a:lnTo>
                <a:lnTo>
                  <a:pt x="200083" y="914601"/>
                </a:lnTo>
                <a:cubicBezTo>
                  <a:pt x="250584" y="914601"/>
                  <a:pt x="291523" y="955795"/>
                  <a:pt x="291523" y="1006611"/>
                </a:cubicBezTo>
                <a:cubicBezTo>
                  <a:pt x="291523" y="1057427"/>
                  <a:pt x="250584" y="1098621"/>
                  <a:pt x="200083" y="1098621"/>
                </a:cubicBezTo>
                <a:lnTo>
                  <a:pt x="187117" y="1095987"/>
                </a:lnTo>
                <a:lnTo>
                  <a:pt x="187129" y="1096224"/>
                </a:lnTo>
                <a:cubicBezTo>
                  <a:pt x="224005" y="1459333"/>
                  <a:pt x="496940" y="1752658"/>
                  <a:pt x="850052" y="1820316"/>
                </a:cubicBezTo>
                <a:lnTo>
                  <a:pt x="918335" y="1830080"/>
                </a:lnTo>
                <a:lnTo>
                  <a:pt x="917894" y="1827884"/>
                </a:lnTo>
                <a:cubicBezTo>
                  <a:pt x="917894" y="1777068"/>
                  <a:pt x="958833" y="1735874"/>
                  <a:pt x="1009334" y="1735874"/>
                </a:cubicBezTo>
                <a:cubicBezTo>
                  <a:pt x="1059835" y="1735874"/>
                  <a:pt x="1100774" y="1777068"/>
                  <a:pt x="1100774" y="1827884"/>
                </a:cubicBezTo>
                <a:lnTo>
                  <a:pt x="1100540" y="1829051"/>
                </a:lnTo>
                <a:lnTo>
                  <a:pt x="1161628" y="1820316"/>
                </a:lnTo>
                <a:cubicBezTo>
                  <a:pt x="1514740" y="1752658"/>
                  <a:pt x="1787675" y="1459333"/>
                  <a:pt x="1824551" y="1096224"/>
                </a:cubicBezTo>
                <a:lnTo>
                  <a:pt x="1824663" y="1094011"/>
                </a:lnTo>
                <a:lnTo>
                  <a:pt x="1805767" y="1097850"/>
                </a:lnTo>
                <a:cubicBezTo>
                  <a:pt x="1755266" y="1097850"/>
                  <a:pt x="1714327" y="1056656"/>
                  <a:pt x="1714327" y="1005840"/>
                </a:cubicBezTo>
                <a:cubicBezTo>
                  <a:pt x="1714327" y="955024"/>
                  <a:pt x="1755266" y="913830"/>
                  <a:pt x="1805767" y="913830"/>
                </a:cubicBezTo>
                <a:lnTo>
                  <a:pt x="1820393" y="916801"/>
                </a:lnTo>
                <a:lnTo>
                  <a:pt x="1815946" y="866404"/>
                </a:lnTo>
                <a:cubicBezTo>
                  <a:pt x="1756824" y="535420"/>
                  <a:pt x="1499828" y="272986"/>
                  <a:pt x="1171695" y="205841"/>
                </a:cubicBezTo>
                <a:close/>
                <a:moveTo>
                  <a:pt x="1005840" y="0"/>
                </a:moveTo>
                <a:cubicBezTo>
                  <a:pt x="1561350" y="0"/>
                  <a:pt x="2011680" y="450330"/>
                  <a:pt x="2011680" y="1005840"/>
                </a:cubicBezTo>
                <a:cubicBezTo>
                  <a:pt x="2011680" y="1561350"/>
                  <a:pt x="1561350" y="2011680"/>
                  <a:pt x="1005840" y="2011680"/>
                </a:cubicBezTo>
                <a:cubicBezTo>
                  <a:pt x="450330" y="2011680"/>
                  <a:pt x="0" y="1561350"/>
                  <a:pt x="0" y="1005840"/>
                </a:cubicBezTo>
                <a:cubicBezTo>
                  <a:pt x="0" y="450330"/>
                  <a:pt x="450330" y="0"/>
                  <a:pt x="1005840" y="0"/>
                </a:cubicBezTo>
                <a:close/>
              </a:path>
            </a:pathLst>
          </a:custGeom>
          <a:solidFill>
            <a:srgbClr val="FE4A1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4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9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80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7000"/>
                            </p:stCondLst>
                            <p:childTnLst>
                              <p:par>
                                <p:cTn id="2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6000"/>
                            </p:stCondLst>
                            <p:childTnLst>
                              <p:par>
                                <p:cTn id="3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95000"/>
                            </p:stCondLst>
                            <p:childTnLst>
                              <p:par>
                                <p:cTn id="3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4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3000"/>
                            </p:stCondLst>
                            <p:childTnLst>
                              <p:par>
                                <p:cTn id="4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4EC33EB-2B84-FD46-93EA-12CF029565D1}"/>
              </a:ext>
            </a:extLst>
          </p:cNvPr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OTHER TOOLS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C540B6-98E6-5D45-8CDE-16FA93B85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98120" y="2990850"/>
            <a:ext cx="2286000" cy="876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3CEBA3-A127-5446-99EA-8A2E0E7FC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89" y="4411980"/>
            <a:ext cx="3992825" cy="12725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8C9F32-315D-0543-ACF4-E13175427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170" y="3581400"/>
            <a:ext cx="3200344" cy="7084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5A3FA0-6097-9A49-BFCB-6AAA1795E5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8591" y="1803400"/>
            <a:ext cx="1625600" cy="1625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7DA6FA-8B82-FA42-9669-F8C329DBA945}"/>
              </a:ext>
            </a:extLst>
          </p:cNvPr>
          <p:cNvSpPr txBox="1"/>
          <p:nvPr/>
        </p:nvSpPr>
        <p:spPr>
          <a:xfrm>
            <a:off x="1600200" y="1815584"/>
            <a:ext cx="670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ILSpy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C4EF8A-48DA-9E43-BD32-C2C4A51F1F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4511" y="2336800"/>
            <a:ext cx="3619500" cy="1092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31496E-B7EA-5F42-9ABC-F56D1CD3EB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87514" y="3445928"/>
            <a:ext cx="2394065" cy="174733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3B7173-EB9E-1840-BBAD-F104587DB17F}"/>
              </a:ext>
            </a:extLst>
          </p:cNvPr>
          <p:cNvSpPr txBox="1"/>
          <p:nvPr/>
        </p:nvSpPr>
        <p:spPr>
          <a:xfrm>
            <a:off x="4794507" y="5145943"/>
            <a:ext cx="2123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Abadi" panose="020F0502020204030204" pitchFamily="34" charset="0"/>
                <a:cs typeface="Abadi" panose="020F0502020204030204" pitchFamily="34" charset="0"/>
              </a:rPr>
              <a:t>Burp Suite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0054DFB-98C3-A444-8906-8E38A6F96F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78133" y="3626797"/>
            <a:ext cx="2819178" cy="205772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F235BBA-8D24-0349-98AB-058435A1613F}"/>
              </a:ext>
            </a:extLst>
          </p:cNvPr>
          <p:cNvSpPr/>
          <p:nvPr/>
        </p:nvSpPr>
        <p:spPr>
          <a:xfrm>
            <a:off x="694689" y="6221789"/>
            <a:ext cx="110553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hlinkClick r:id="rId9"/>
              </a:rPr>
              <a:t>https://github.com/PhoenixMobileUserGroup/03.12.19_HackTheAppStore/blob/master/docs/Tools.md</a:t>
            </a:r>
            <a:r>
              <a:rPr lang="en-US" sz="2000" dirty="0"/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D9C59A7-605C-E645-B420-50B49AC2508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400" t="18902" r="5000" b="21428"/>
          <a:stretch/>
        </p:blipFill>
        <p:spPr>
          <a:xfrm rot="16200000">
            <a:off x="5905196" y="3055313"/>
            <a:ext cx="3908821" cy="134959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89785A8-3CA1-FA4B-85D8-22C980417A3A}"/>
              </a:ext>
            </a:extLst>
          </p:cNvPr>
          <p:cNvSpPr txBox="1"/>
          <p:nvPr/>
        </p:nvSpPr>
        <p:spPr>
          <a:xfrm>
            <a:off x="8876854" y="4947345"/>
            <a:ext cx="2620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>
                <a:latin typeface="Abadi" panose="020F0502020204030204" pitchFamily="34" charset="0"/>
                <a:cs typeface="Abadi" panose="020F0502020204030204" pitchFamily="34" charset="0"/>
              </a:rPr>
              <a:t>JADX</a:t>
            </a:r>
            <a:endParaRPr lang="en-US" sz="3200" dirty="0">
              <a:latin typeface="Abadi" panose="020F0502020204030204" pitchFamily="34" charset="0"/>
              <a:cs typeface="Abadi" panose="020F0502020204030204" pitchFamily="34" charset="0"/>
            </a:endParaRP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112C9FEF-E925-7847-9C1B-611A40EB540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681664" y="1885949"/>
            <a:ext cx="2842908" cy="142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87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Freeform 57"/>
          <p:cNvSpPr/>
          <p:nvPr/>
        </p:nvSpPr>
        <p:spPr>
          <a:xfrm rot="2160000">
            <a:off x="6755087" y="2645726"/>
            <a:ext cx="333829" cy="422415"/>
          </a:xfrm>
          <a:custGeom>
            <a:avLst/>
            <a:gdLst>
              <a:gd name="connsiteX0" fmla="*/ 0 w 250372"/>
              <a:gd name="connsiteY0" fmla="*/ 63362 h 316811"/>
              <a:gd name="connsiteX1" fmla="*/ 125186 w 250372"/>
              <a:gd name="connsiteY1" fmla="*/ 63362 h 316811"/>
              <a:gd name="connsiteX2" fmla="*/ 125186 w 250372"/>
              <a:gd name="connsiteY2" fmla="*/ 0 h 316811"/>
              <a:gd name="connsiteX3" fmla="*/ 250372 w 250372"/>
              <a:gd name="connsiteY3" fmla="*/ 158406 h 316811"/>
              <a:gd name="connsiteX4" fmla="*/ 125186 w 250372"/>
              <a:gd name="connsiteY4" fmla="*/ 316811 h 316811"/>
              <a:gd name="connsiteX5" fmla="*/ 125186 w 250372"/>
              <a:gd name="connsiteY5" fmla="*/ 253449 h 316811"/>
              <a:gd name="connsiteX6" fmla="*/ 0 w 250372"/>
              <a:gd name="connsiteY6" fmla="*/ 253449 h 316811"/>
              <a:gd name="connsiteX7" fmla="*/ 0 w 250372"/>
              <a:gd name="connsiteY7" fmla="*/ 63362 h 316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372" h="316811">
                <a:moveTo>
                  <a:pt x="0" y="63362"/>
                </a:moveTo>
                <a:lnTo>
                  <a:pt x="125186" y="63362"/>
                </a:lnTo>
                <a:lnTo>
                  <a:pt x="125186" y="0"/>
                </a:lnTo>
                <a:lnTo>
                  <a:pt x="250372" y="158406"/>
                </a:lnTo>
                <a:lnTo>
                  <a:pt x="125186" y="316811"/>
                </a:lnTo>
                <a:lnTo>
                  <a:pt x="125186" y="253449"/>
                </a:lnTo>
                <a:lnTo>
                  <a:pt x="0" y="253449"/>
                </a:lnTo>
                <a:lnTo>
                  <a:pt x="0" y="63362"/>
                </a:lnTo>
                <a:close/>
              </a:path>
            </a:pathLst>
          </a:custGeom>
          <a:solidFill>
            <a:srgbClr val="FE4A1E"/>
          </a:solidFill>
          <a:ln w="6350">
            <a:solidFill>
              <a:schemeClr val="lt1">
                <a:hueOff val="0"/>
                <a:satOff val="0"/>
                <a:lumOff val="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4481" rIns="100148" bIns="84483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867"/>
          </a:p>
        </p:txBody>
      </p:sp>
      <p:sp>
        <p:nvSpPr>
          <p:cNvPr id="36" name="TextBox 35"/>
          <p:cNvSpPr txBox="1"/>
          <p:nvPr/>
        </p:nvSpPr>
        <p:spPr>
          <a:xfrm>
            <a:off x="3341511" y="258228"/>
            <a:ext cx="55089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Candara" panose="020E0502030303020204" pitchFamily="34" charset="0"/>
              </a:rPr>
              <a:t>RECAP</a:t>
            </a:r>
          </a:p>
        </p:txBody>
      </p:sp>
      <p:sp>
        <p:nvSpPr>
          <p:cNvPr id="39" name="Text Box 10"/>
          <p:cNvSpPr txBox="1">
            <a:spLocks noChangeArrowheads="1"/>
          </p:cNvSpPr>
          <p:nvPr/>
        </p:nvSpPr>
        <p:spPr bwMode="auto">
          <a:xfrm>
            <a:off x="1433361" y="1858796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r"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FE4A1E"/>
                </a:solidFill>
                <a:latin typeface="Candara" panose="020E0502030303020204" pitchFamily="34" charset="0"/>
              </a:rPr>
              <a:t>TOOLS</a:t>
            </a:r>
          </a:p>
        </p:txBody>
      </p:sp>
      <p:sp>
        <p:nvSpPr>
          <p:cNvPr id="42" name="Text Box 10"/>
          <p:cNvSpPr txBox="1">
            <a:spLocks noChangeArrowheads="1"/>
          </p:cNvSpPr>
          <p:nvPr/>
        </p:nvSpPr>
        <p:spPr bwMode="auto">
          <a:xfrm>
            <a:off x="8384622" y="3114692"/>
            <a:ext cx="380737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defTabSz="1219170">
              <a:spcBef>
                <a:spcPct val="20000"/>
              </a:spcBef>
              <a:defRPr/>
            </a:pPr>
            <a:r>
              <a:rPr lang="en-US" sz="1600" b="1" dirty="0">
                <a:solidFill>
                  <a:srgbClr val="5C9AD3"/>
                </a:solidFill>
                <a:latin typeface="Candara" panose="020E0502030303020204" pitchFamily="34" charset="0"/>
              </a:rPr>
              <a:t>DECODING THE APP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700F0-8BA2-E148-93E5-72CE17206A10}"/>
              </a:ext>
            </a:extLst>
          </p:cNvPr>
          <p:cNvGrpSpPr/>
          <p:nvPr/>
        </p:nvGrpSpPr>
        <p:grpSpPr>
          <a:xfrm>
            <a:off x="6992341" y="2845914"/>
            <a:ext cx="1251601" cy="1251601"/>
            <a:chOff x="6992341" y="2845914"/>
            <a:chExt cx="1251601" cy="1251601"/>
          </a:xfrm>
        </p:grpSpPr>
        <p:sp>
          <p:nvSpPr>
            <p:cNvPr id="59" name="Freeform 58"/>
            <p:cNvSpPr/>
            <p:nvPr/>
          </p:nvSpPr>
          <p:spPr>
            <a:xfrm>
              <a:off x="6992341" y="28459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5C9AD3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D678A78-6225-494A-A17A-D6BF4F7F6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100000"/>
            </a:blip>
            <a:stretch>
              <a:fillRect/>
            </a:stretch>
          </p:blipFill>
          <p:spPr>
            <a:xfrm>
              <a:off x="7279441" y="3134856"/>
              <a:ext cx="719892" cy="731441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1839F9-EDDA-434B-886F-C55C8FDA4205}"/>
              </a:ext>
            </a:extLst>
          </p:cNvPr>
          <p:cNvGrpSpPr/>
          <p:nvPr/>
        </p:nvGrpSpPr>
        <p:grpSpPr>
          <a:xfrm>
            <a:off x="5470201" y="1740014"/>
            <a:ext cx="1251601" cy="1251601"/>
            <a:chOff x="5470201" y="1740014"/>
            <a:chExt cx="1251601" cy="1251601"/>
          </a:xfrm>
        </p:grpSpPr>
        <p:sp>
          <p:nvSpPr>
            <p:cNvPr id="57" name="Freeform 56"/>
            <p:cNvSpPr/>
            <p:nvPr/>
          </p:nvSpPr>
          <p:spPr>
            <a:xfrm>
              <a:off x="5470201" y="1740014"/>
              <a:ext cx="1251601" cy="1251601"/>
            </a:xfrm>
            <a:custGeom>
              <a:avLst/>
              <a:gdLst>
                <a:gd name="connsiteX0" fmla="*/ 0 w 938701"/>
                <a:gd name="connsiteY0" fmla="*/ 469351 h 938701"/>
                <a:gd name="connsiteX1" fmla="*/ 137470 w 938701"/>
                <a:gd name="connsiteY1" fmla="*/ 137470 h 938701"/>
                <a:gd name="connsiteX2" fmla="*/ 469352 w 938701"/>
                <a:gd name="connsiteY2" fmla="*/ 1 h 938701"/>
                <a:gd name="connsiteX3" fmla="*/ 801233 w 938701"/>
                <a:gd name="connsiteY3" fmla="*/ 137471 h 938701"/>
                <a:gd name="connsiteX4" fmla="*/ 938702 w 938701"/>
                <a:gd name="connsiteY4" fmla="*/ 469353 h 938701"/>
                <a:gd name="connsiteX5" fmla="*/ 801232 w 938701"/>
                <a:gd name="connsiteY5" fmla="*/ 801234 h 938701"/>
                <a:gd name="connsiteX6" fmla="*/ 469351 w 938701"/>
                <a:gd name="connsiteY6" fmla="*/ 938704 h 938701"/>
                <a:gd name="connsiteX7" fmla="*/ 137470 w 938701"/>
                <a:gd name="connsiteY7" fmla="*/ 801234 h 938701"/>
                <a:gd name="connsiteX8" fmla="*/ 1 w 938701"/>
                <a:gd name="connsiteY8" fmla="*/ 469352 h 938701"/>
                <a:gd name="connsiteX9" fmla="*/ 0 w 938701"/>
                <a:gd name="connsiteY9" fmla="*/ 469351 h 938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8701" h="938701">
                  <a:moveTo>
                    <a:pt x="0" y="469351"/>
                  </a:moveTo>
                  <a:cubicBezTo>
                    <a:pt x="0" y="344871"/>
                    <a:pt x="49450" y="225490"/>
                    <a:pt x="137470" y="137470"/>
                  </a:cubicBezTo>
                  <a:cubicBezTo>
                    <a:pt x="225491" y="49450"/>
                    <a:pt x="344872" y="1"/>
                    <a:pt x="469352" y="1"/>
                  </a:cubicBezTo>
                  <a:cubicBezTo>
                    <a:pt x="593832" y="1"/>
                    <a:pt x="713213" y="49451"/>
                    <a:pt x="801233" y="137471"/>
                  </a:cubicBezTo>
                  <a:cubicBezTo>
                    <a:pt x="889253" y="225492"/>
                    <a:pt x="938702" y="344873"/>
                    <a:pt x="938702" y="469353"/>
                  </a:cubicBezTo>
                  <a:cubicBezTo>
                    <a:pt x="938702" y="593833"/>
                    <a:pt x="889253" y="713214"/>
                    <a:pt x="801232" y="801234"/>
                  </a:cubicBezTo>
                  <a:cubicBezTo>
                    <a:pt x="713212" y="889254"/>
                    <a:pt x="593830" y="938704"/>
                    <a:pt x="469351" y="938704"/>
                  </a:cubicBezTo>
                  <a:cubicBezTo>
                    <a:pt x="344871" y="938704"/>
                    <a:pt x="225490" y="889254"/>
                    <a:pt x="137470" y="801234"/>
                  </a:cubicBezTo>
                  <a:cubicBezTo>
                    <a:pt x="49450" y="713214"/>
                    <a:pt x="0" y="593832"/>
                    <a:pt x="1" y="469352"/>
                  </a:cubicBezTo>
                  <a:lnTo>
                    <a:pt x="0" y="469351"/>
                  </a:lnTo>
                  <a:close/>
                </a:path>
              </a:pathLst>
            </a:custGeom>
            <a:solidFill>
              <a:srgbClr val="FE4A1E"/>
            </a:solidFill>
            <a:ln w="63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160" tIns="217159" rIns="217160" bIns="217159" numCol="1" spcCol="1270" anchor="ctr" anchorCtr="0">
              <a:noAutofit/>
            </a:bodyPr>
            <a:lstStyle/>
            <a:p>
              <a:pPr algn="ctr" defTabSz="1185304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667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9B55DD7-9AB8-8844-866A-3E5E9EBE4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12339" y="2078007"/>
              <a:ext cx="575614" cy="575614"/>
            </a:xfrm>
            <a:prstGeom prst="rect">
              <a:avLst/>
            </a:prstGeom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5983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36" grpId="0"/>
      <p:bldP spid="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769" y="0"/>
            <a:ext cx="12192000" cy="6858000"/>
          </a:xfrm>
          <a:prstGeom prst="rect">
            <a:avLst/>
          </a:prstGeom>
          <a:solidFill>
            <a:srgbClr val="0E0F1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541202" y="541310"/>
            <a:ext cx="3474720" cy="1759507"/>
            <a:chOff x="3178829" y="256408"/>
            <a:chExt cx="4172784" cy="834855"/>
          </a:xfrm>
        </p:grpSpPr>
        <p:sp>
          <p:nvSpPr>
            <p:cNvPr id="7" name="TextBox 6"/>
            <p:cNvSpPr txBox="1"/>
            <p:nvPr/>
          </p:nvSpPr>
          <p:spPr>
            <a:xfrm>
              <a:off x="3378735" y="256408"/>
              <a:ext cx="3840480" cy="511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Demo Time</a:t>
              </a:r>
            </a:p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ndara" panose="020E0502030303020204" pitchFamily="34" charset="0"/>
                </a:rPr>
                <a:t>Reversing the AppStore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78829" y="843004"/>
              <a:ext cx="4172784" cy="248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ndara" panose="020E0502030303020204" pitchFamily="34" charset="0"/>
                </a:rPr>
                <a:t>Intro to how to decompile Android, C#, and Flutter apps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869585" y="3394156"/>
            <a:ext cx="534543" cy="1195637"/>
            <a:chOff x="9856581" y="1063103"/>
            <a:chExt cx="534543" cy="1195637"/>
          </a:xfrm>
          <a:solidFill>
            <a:schemeClr val="bg1"/>
          </a:solidFill>
        </p:grpSpPr>
        <p:sp>
          <p:nvSpPr>
            <p:cNvPr id="14" name="Freeform 13"/>
            <p:cNvSpPr>
              <a:spLocks noChangeAspect="1"/>
            </p:cNvSpPr>
            <p:nvPr/>
          </p:nvSpPr>
          <p:spPr bwMode="auto">
            <a:xfrm rot="18840000">
              <a:off x="9933924" y="1063103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solidFill>
              <a:srgbClr val="7A7A7A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 rot="7980000">
              <a:off x="9856581" y="1801540"/>
              <a:ext cx="457200" cy="457200"/>
            </a:xfrm>
            <a:custGeom>
              <a:avLst/>
              <a:gdLst>
                <a:gd name="connsiteX0" fmla="*/ 448372 w 460892"/>
                <a:gd name="connsiteY0" fmla="*/ 16678 h 430260"/>
                <a:gd name="connsiteX1" fmla="*/ 455049 w 460892"/>
                <a:gd name="connsiteY1" fmla="*/ 26269 h 430260"/>
                <a:gd name="connsiteX2" fmla="*/ 459223 w 460892"/>
                <a:gd name="connsiteY2" fmla="*/ 36693 h 430260"/>
                <a:gd name="connsiteX3" fmla="*/ 460892 w 460892"/>
                <a:gd name="connsiteY3" fmla="*/ 47534 h 430260"/>
                <a:gd name="connsiteX4" fmla="*/ 460475 w 460892"/>
                <a:gd name="connsiteY4" fmla="*/ 58792 h 430260"/>
                <a:gd name="connsiteX5" fmla="*/ 457553 w 460892"/>
                <a:gd name="connsiteY5" fmla="*/ 69633 h 430260"/>
                <a:gd name="connsiteX6" fmla="*/ 452128 w 460892"/>
                <a:gd name="connsiteY6" fmla="*/ 80057 h 430260"/>
                <a:gd name="connsiteX7" fmla="*/ 444199 w 460892"/>
                <a:gd name="connsiteY7" fmla="*/ 88396 h 430260"/>
                <a:gd name="connsiteX8" fmla="*/ 67193 w 460892"/>
                <a:gd name="connsiteY8" fmla="*/ 430260 h 430260"/>
                <a:gd name="connsiteX9" fmla="*/ 0 w 460892"/>
                <a:gd name="connsiteY9" fmla="*/ 352204 h 430260"/>
                <a:gd name="connsiteX10" fmla="*/ 1409 w 460892"/>
                <a:gd name="connsiteY10" fmla="*/ 351500 h 430260"/>
                <a:gd name="connsiteX11" fmla="*/ 5583 w 460892"/>
                <a:gd name="connsiteY11" fmla="*/ 348998 h 430260"/>
                <a:gd name="connsiteX12" fmla="*/ 376174 w 460892"/>
                <a:gd name="connsiteY12" fmla="*/ 13343 h 430260"/>
                <a:gd name="connsiteX13" fmla="*/ 385772 w 460892"/>
                <a:gd name="connsiteY13" fmla="*/ 6255 h 430260"/>
                <a:gd name="connsiteX14" fmla="*/ 396206 w 460892"/>
                <a:gd name="connsiteY14" fmla="*/ 2085 h 430260"/>
                <a:gd name="connsiteX15" fmla="*/ 407474 w 460892"/>
                <a:gd name="connsiteY15" fmla="*/ 0 h 430260"/>
                <a:gd name="connsiteX16" fmla="*/ 418741 w 460892"/>
                <a:gd name="connsiteY16" fmla="*/ 417 h 430260"/>
                <a:gd name="connsiteX17" fmla="*/ 429175 w 460892"/>
                <a:gd name="connsiteY17" fmla="*/ 4170 h 430260"/>
                <a:gd name="connsiteX18" fmla="*/ 439191 w 460892"/>
                <a:gd name="connsiteY18" fmla="*/ 9173 h 43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0892" h="430260">
                  <a:moveTo>
                    <a:pt x="448372" y="16678"/>
                  </a:moveTo>
                  <a:lnTo>
                    <a:pt x="455049" y="26269"/>
                  </a:lnTo>
                  <a:lnTo>
                    <a:pt x="459223" y="36693"/>
                  </a:lnTo>
                  <a:lnTo>
                    <a:pt x="460892" y="47534"/>
                  </a:lnTo>
                  <a:lnTo>
                    <a:pt x="460475" y="58792"/>
                  </a:lnTo>
                  <a:lnTo>
                    <a:pt x="457553" y="69633"/>
                  </a:lnTo>
                  <a:lnTo>
                    <a:pt x="452128" y="80057"/>
                  </a:lnTo>
                  <a:lnTo>
                    <a:pt x="444199" y="88396"/>
                  </a:lnTo>
                  <a:lnTo>
                    <a:pt x="67193" y="430260"/>
                  </a:lnTo>
                  <a:lnTo>
                    <a:pt x="0" y="352204"/>
                  </a:lnTo>
                  <a:lnTo>
                    <a:pt x="1409" y="351500"/>
                  </a:lnTo>
                  <a:lnTo>
                    <a:pt x="5583" y="348998"/>
                  </a:lnTo>
                  <a:lnTo>
                    <a:pt x="376174" y="13343"/>
                  </a:lnTo>
                  <a:lnTo>
                    <a:pt x="385772" y="6255"/>
                  </a:lnTo>
                  <a:lnTo>
                    <a:pt x="396206" y="2085"/>
                  </a:lnTo>
                  <a:lnTo>
                    <a:pt x="407474" y="0"/>
                  </a:lnTo>
                  <a:lnTo>
                    <a:pt x="418741" y="417"/>
                  </a:lnTo>
                  <a:lnTo>
                    <a:pt x="429175" y="4170"/>
                  </a:lnTo>
                  <a:lnTo>
                    <a:pt x="439191" y="9173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96982" y="3768566"/>
            <a:ext cx="1019084" cy="324634"/>
            <a:chOff x="9560144" y="1819524"/>
            <a:chExt cx="1019084" cy="324634"/>
          </a:xfrm>
          <a:solidFill>
            <a:schemeClr val="bg1">
              <a:lumMod val="65000"/>
            </a:schemeClr>
          </a:solidFill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 rot="20291668">
              <a:off x="9560144" y="1915558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solidFill>
              <a:srgbClr val="5C9AD3"/>
            </a:solidFill>
            <a:ln w="0">
              <a:noFill/>
              <a:prstDash val="solid"/>
              <a:round/>
              <a:headEnd/>
              <a:tailEnd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 rot="9529559">
              <a:off x="10213468" y="1819524"/>
              <a:ext cx="365760" cy="228600"/>
            </a:xfrm>
            <a:custGeom>
              <a:avLst/>
              <a:gdLst>
                <a:gd name="connsiteX0" fmla="*/ 95569 w 352891"/>
                <a:gd name="connsiteY0" fmla="*/ 5421 h 235676"/>
                <a:gd name="connsiteX1" fmla="*/ 352891 w 352891"/>
                <a:gd name="connsiteY1" fmla="*/ 108916 h 235676"/>
                <a:gd name="connsiteX2" fmla="*/ 302176 w 352891"/>
                <a:gd name="connsiteY2" fmla="*/ 235676 h 235676"/>
                <a:gd name="connsiteX3" fmla="*/ 41316 w 352891"/>
                <a:gd name="connsiteY3" fmla="*/ 130927 h 235676"/>
                <a:gd name="connsiteX4" fmla="*/ 28796 w 352891"/>
                <a:gd name="connsiteY4" fmla="*/ 124255 h 235676"/>
                <a:gd name="connsiteX5" fmla="*/ 18780 w 352891"/>
                <a:gd name="connsiteY5" fmla="*/ 115499 h 235676"/>
                <a:gd name="connsiteX6" fmla="*/ 10433 w 352891"/>
                <a:gd name="connsiteY6" fmla="*/ 105492 h 235676"/>
                <a:gd name="connsiteX7" fmla="*/ 5008 w 352891"/>
                <a:gd name="connsiteY7" fmla="*/ 93817 h 235676"/>
                <a:gd name="connsiteX8" fmla="*/ 835 w 352891"/>
                <a:gd name="connsiteY8" fmla="*/ 80891 h 235676"/>
                <a:gd name="connsiteX9" fmla="*/ 0 w 352891"/>
                <a:gd name="connsiteY9" fmla="*/ 67965 h 235676"/>
                <a:gd name="connsiteX10" fmla="*/ 835 w 352891"/>
                <a:gd name="connsiteY10" fmla="*/ 54622 h 235676"/>
                <a:gd name="connsiteX11" fmla="*/ 5425 w 352891"/>
                <a:gd name="connsiteY11" fmla="*/ 41280 h 235676"/>
                <a:gd name="connsiteX12" fmla="*/ 12103 w 352891"/>
                <a:gd name="connsiteY12" fmla="*/ 29604 h 235676"/>
                <a:gd name="connsiteX13" fmla="*/ 20867 w 352891"/>
                <a:gd name="connsiteY13" fmla="*/ 18764 h 235676"/>
                <a:gd name="connsiteX14" fmla="*/ 31300 w 352891"/>
                <a:gd name="connsiteY14" fmla="*/ 10841 h 235676"/>
                <a:gd name="connsiteX15" fmla="*/ 42985 w 352891"/>
                <a:gd name="connsiteY15" fmla="*/ 5004 h 235676"/>
                <a:gd name="connsiteX16" fmla="*/ 55922 w 352891"/>
                <a:gd name="connsiteY16" fmla="*/ 834 h 235676"/>
                <a:gd name="connsiteX17" fmla="*/ 68442 w 352891"/>
                <a:gd name="connsiteY17" fmla="*/ 0 h 235676"/>
                <a:gd name="connsiteX18" fmla="*/ 81797 w 352891"/>
                <a:gd name="connsiteY18" fmla="*/ 1668 h 23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2891" h="235676">
                  <a:moveTo>
                    <a:pt x="95569" y="5421"/>
                  </a:moveTo>
                  <a:lnTo>
                    <a:pt x="352891" y="108916"/>
                  </a:lnTo>
                  <a:lnTo>
                    <a:pt x="302176" y="235676"/>
                  </a:lnTo>
                  <a:lnTo>
                    <a:pt x="41316" y="130927"/>
                  </a:lnTo>
                  <a:lnTo>
                    <a:pt x="28796" y="124255"/>
                  </a:lnTo>
                  <a:lnTo>
                    <a:pt x="18780" y="115499"/>
                  </a:lnTo>
                  <a:lnTo>
                    <a:pt x="10433" y="105492"/>
                  </a:lnTo>
                  <a:lnTo>
                    <a:pt x="5008" y="93817"/>
                  </a:lnTo>
                  <a:lnTo>
                    <a:pt x="835" y="80891"/>
                  </a:lnTo>
                  <a:lnTo>
                    <a:pt x="0" y="67965"/>
                  </a:lnTo>
                  <a:lnTo>
                    <a:pt x="835" y="54622"/>
                  </a:lnTo>
                  <a:lnTo>
                    <a:pt x="5425" y="41280"/>
                  </a:lnTo>
                  <a:lnTo>
                    <a:pt x="12103" y="29604"/>
                  </a:lnTo>
                  <a:lnTo>
                    <a:pt x="20867" y="18764"/>
                  </a:lnTo>
                  <a:lnTo>
                    <a:pt x="31300" y="10841"/>
                  </a:lnTo>
                  <a:lnTo>
                    <a:pt x="42985" y="5004"/>
                  </a:lnTo>
                  <a:lnTo>
                    <a:pt x="55922" y="834"/>
                  </a:lnTo>
                  <a:lnTo>
                    <a:pt x="68442" y="0"/>
                  </a:lnTo>
                  <a:lnTo>
                    <a:pt x="81797" y="1668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ru-RU" dirty="0"/>
            </a:p>
          </p:txBody>
        </p:sp>
      </p:grpSp>
      <p:sp>
        <p:nvSpPr>
          <p:cNvPr id="19" name="Freeform 18"/>
          <p:cNvSpPr>
            <a:spLocks noChangeAspect="1"/>
          </p:cNvSpPr>
          <p:nvPr/>
        </p:nvSpPr>
        <p:spPr>
          <a:xfrm>
            <a:off x="1169688" y="2960923"/>
            <a:ext cx="2011680" cy="2011680"/>
          </a:xfrm>
          <a:custGeom>
            <a:avLst/>
            <a:gdLst>
              <a:gd name="connsiteX0" fmla="*/ 1005840 w 2011680"/>
              <a:gd name="connsiteY0" fmla="*/ 816827 h 2011680"/>
              <a:gd name="connsiteX1" fmla="*/ 1188720 w 2011680"/>
              <a:gd name="connsiteY1" fmla="*/ 999707 h 2011680"/>
              <a:gd name="connsiteX2" fmla="*/ 1005840 w 2011680"/>
              <a:gd name="connsiteY2" fmla="*/ 1182587 h 2011680"/>
              <a:gd name="connsiteX3" fmla="*/ 822960 w 2011680"/>
              <a:gd name="connsiteY3" fmla="*/ 999707 h 2011680"/>
              <a:gd name="connsiteX4" fmla="*/ 1005840 w 2011680"/>
              <a:gd name="connsiteY4" fmla="*/ 816827 h 2011680"/>
              <a:gd name="connsiteX5" fmla="*/ 1091559 w 2011680"/>
              <a:gd name="connsiteY5" fmla="*/ 193610 h 2011680"/>
              <a:gd name="connsiteX6" fmla="*/ 1097280 w 2011680"/>
              <a:gd name="connsiteY6" fmla="*/ 222126 h 2011680"/>
              <a:gd name="connsiteX7" fmla="*/ 1005840 w 2011680"/>
              <a:gd name="connsiteY7" fmla="*/ 314136 h 2011680"/>
              <a:gd name="connsiteX8" fmla="*/ 914400 w 2011680"/>
              <a:gd name="connsiteY8" fmla="*/ 222126 h 2011680"/>
              <a:gd name="connsiteX9" fmla="*/ 919494 w 2011680"/>
              <a:gd name="connsiteY9" fmla="*/ 196740 h 2011680"/>
              <a:gd name="connsiteX10" fmla="*/ 860163 w 2011680"/>
              <a:gd name="connsiteY10" fmla="*/ 201975 h 2011680"/>
              <a:gd name="connsiteX11" fmla="*/ 199600 w 2011680"/>
              <a:gd name="connsiteY11" fmla="*/ 846226 h 2011680"/>
              <a:gd name="connsiteX12" fmla="*/ 188815 w 2011680"/>
              <a:gd name="connsiteY12" fmla="*/ 916890 h 2011680"/>
              <a:gd name="connsiteX13" fmla="*/ 200083 w 2011680"/>
              <a:gd name="connsiteY13" fmla="*/ 914601 h 2011680"/>
              <a:gd name="connsiteX14" fmla="*/ 291523 w 2011680"/>
              <a:gd name="connsiteY14" fmla="*/ 1006611 h 2011680"/>
              <a:gd name="connsiteX15" fmla="*/ 200083 w 2011680"/>
              <a:gd name="connsiteY15" fmla="*/ 1098621 h 2011680"/>
              <a:gd name="connsiteX16" fmla="*/ 187117 w 2011680"/>
              <a:gd name="connsiteY16" fmla="*/ 1095987 h 2011680"/>
              <a:gd name="connsiteX17" fmla="*/ 187129 w 2011680"/>
              <a:gd name="connsiteY17" fmla="*/ 1096224 h 2011680"/>
              <a:gd name="connsiteX18" fmla="*/ 850052 w 2011680"/>
              <a:gd name="connsiteY18" fmla="*/ 1820316 h 2011680"/>
              <a:gd name="connsiteX19" fmla="*/ 918335 w 2011680"/>
              <a:gd name="connsiteY19" fmla="*/ 1830080 h 2011680"/>
              <a:gd name="connsiteX20" fmla="*/ 917894 w 2011680"/>
              <a:gd name="connsiteY20" fmla="*/ 1827884 h 2011680"/>
              <a:gd name="connsiteX21" fmla="*/ 1009334 w 2011680"/>
              <a:gd name="connsiteY21" fmla="*/ 1735874 h 2011680"/>
              <a:gd name="connsiteX22" fmla="*/ 1100774 w 2011680"/>
              <a:gd name="connsiteY22" fmla="*/ 1827884 h 2011680"/>
              <a:gd name="connsiteX23" fmla="*/ 1100540 w 2011680"/>
              <a:gd name="connsiteY23" fmla="*/ 1829051 h 2011680"/>
              <a:gd name="connsiteX24" fmla="*/ 1161628 w 2011680"/>
              <a:gd name="connsiteY24" fmla="*/ 1820316 h 2011680"/>
              <a:gd name="connsiteX25" fmla="*/ 1824551 w 2011680"/>
              <a:gd name="connsiteY25" fmla="*/ 1096224 h 2011680"/>
              <a:gd name="connsiteX26" fmla="*/ 1824663 w 2011680"/>
              <a:gd name="connsiteY26" fmla="*/ 1094011 h 2011680"/>
              <a:gd name="connsiteX27" fmla="*/ 1805767 w 2011680"/>
              <a:gd name="connsiteY27" fmla="*/ 1097850 h 2011680"/>
              <a:gd name="connsiteX28" fmla="*/ 1714327 w 2011680"/>
              <a:gd name="connsiteY28" fmla="*/ 1005840 h 2011680"/>
              <a:gd name="connsiteX29" fmla="*/ 1805767 w 2011680"/>
              <a:gd name="connsiteY29" fmla="*/ 913830 h 2011680"/>
              <a:gd name="connsiteX30" fmla="*/ 1820393 w 2011680"/>
              <a:gd name="connsiteY30" fmla="*/ 916801 h 2011680"/>
              <a:gd name="connsiteX31" fmla="*/ 1815946 w 2011680"/>
              <a:gd name="connsiteY31" fmla="*/ 866404 h 2011680"/>
              <a:gd name="connsiteX32" fmla="*/ 1171695 w 2011680"/>
              <a:gd name="connsiteY32" fmla="*/ 205841 h 2011680"/>
              <a:gd name="connsiteX33" fmla="*/ 1005840 w 2011680"/>
              <a:gd name="connsiteY33" fmla="*/ 0 h 2011680"/>
              <a:gd name="connsiteX34" fmla="*/ 2011680 w 2011680"/>
              <a:gd name="connsiteY34" fmla="*/ 1005840 h 2011680"/>
              <a:gd name="connsiteX35" fmla="*/ 1005840 w 2011680"/>
              <a:gd name="connsiteY35" fmla="*/ 2011680 h 2011680"/>
              <a:gd name="connsiteX36" fmla="*/ 0 w 2011680"/>
              <a:gd name="connsiteY36" fmla="*/ 1005840 h 2011680"/>
              <a:gd name="connsiteX37" fmla="*/ 1005840 w 2011680"/>
              <a:gd name="connsiteY37" fmla="*/ 0 h 201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11680" h="2011680">
                <a:moveTo>
                  <a:pt x="1005840" y="816827"/>
                </a:moveTo>
                <a:cubicBezTo>
                  <a:pt x="1106842" y="816827"/>
                  <a:pt x="1188720" y="898705"/>
                  <a:pt x="1188720" y="999707"/>
                </a:cubicBezTo>
                <a:cubicBezTo>
                  <a:pt x="1188720" y="1100709"/>
                  <a:pt x="1106842" y="1182587"/>
                  <a:pt x="1005840" y="1182587"/>
                </a:cubicBezTo>
                <a:cubicBezTo>
                  <a:pt x="904838" y="1182587"/>
                  <a:pt x="822960" y="1100709"/>
                  <a:pt x="822960" y="999707"/>
                </a:cubicBezTo>
                <a:cubicBezTo>
                  <a:pt x="822960" y="898705"/>
                  <a:pt x="904838" y="816827"/>
                  <a:pt x="1005840" y="816827"/>
                </a:cubicBezTo>
                <a:close/>
                <a:moveTo>
                  <a:pt x="1091559" y="193610"/>
                </a:moveTo>
                <a:lnTo>
                  <a:pt x="1097280" y="222126"/>
                </a:lnTo>
                <a:cubicBezTo>
                  <a:pt x="1097280" y="272942"/>
                  <a:pt x="1056341" y="314136"/>
                  <a:pt x="1005840" y="314136"/>
                </a:cubicBezTo>
                <a:cubicBezTo>
                  <a:pt x="955339" y="314136"/>
                  <a:pt x="914400" y="272942"/>
                  <a:pt x="914400" y="222126"/>
                </a:cubicBezTo>
                <a:lnTo>
                  <a:pt x="919494" y="196740"/>
                </a:lnTo>
                <a:lnTo>
                  <a:pt x="860163" y="201975"/>
                </a:lnTo>
                <a:cubicBezTo>
                  <a:pt x="529179" y="261097"/>
                  <a:pt x="266746" y="518093"/>
                  <a:pt x="199600" y="846226"/>
                </a:cubicBezTo>
                <a:lnTo>
                  <a:pt x="188815" y="916890"/>
                </a:lnTo>
                <a:lnTo>
                  <a:pt x="200083" y="914601"/>
                </a:lnTo>
                <a:cubicBezTo>
                  <a:pt x="250584" y="914601"/>
                  <a:pt x="291523" y="955795"/>
                  <a:pt x="291523" y="1006611"/>
                </a:cubicBezTo>
                <a:cubicBezTo>
                  <a:pt x="291523" y="1057427"/>
                  <a:pt x="250584" y="1098621"/>
                  <a:pt x="200083" y="1098621"/>
                </a:cubicBezTo>
                <a:lnTo>
                  <a:pt x="187117" y="1095987"/>
                </a:lnTo>
                <a:lnTo>
                  <a:pt x="187129" y="1096224"/>
                </a:lnTo>
                <a:cubicBezTo>
                  <a:pt x="224005" y="1459333"/>
                  <a:pt x="496940" y="1752658"/>
                  <a:pt x="850052" y="1820316"/>
                </a:cubicBezTo>
                <a:lnTo>
                  <a:pt x="918335" y="1830080"/>
                </a:lnTo>
                <a:lnTo>
                  <a:pt x="917894" y="1827884"/>
                </a:lnTo>
                <a:cubicBezTo>
                  <a:pt x="917894" y="1777068"/>
                  <a:pt x="958833" y="1735874"/>
                  <a:pt x="1009334" y="1735874"/>
                </a:cubicBezTo>
                <a:cubicBezTo>
                  <a:pt x="1059835" y="1735874"/>
                  <a:pt x="1100774" y="1777068"/>
                  <a:pt x="1100774" y="1827884"/>
                </a:cubicBezTo>
                <a:lnTo>
                  <a:pt x="1100540" y="1829051"/>
                </a:lnTo>
                <a:lnTo>
                  <a:pt x="1161628" y="1820316"/>
                </a:lnTo>
                <a:cubicBezTo>
                  <a:pt x="1514740" y="1752658"/>
                  <a:pt x="1787675" y="1459333"/>
                  <a:pt x="1824551" y="1096224"/>
                </a:cubicBezTo>
                <a:lnTo>
                  <a:pt x="1824663" y="1094011"/>
                </a:lnTo>
                <a:lnTo>
                  <a:pt x="1805767" y="1097850"/>
                </a:lnTo>
                <a:cubicBezTo>
                  <a:pt x="1755266" y="1097850"/>
                  <a:pt x="1714327" y="1056656"/>
                  <a:pt x="1714327" y="1005840"/>
                </a:cubicBezTo>
                <a:cubicBezTo>
                  <a:pt x="1714327" y="955024"/>
                  <a:pt x="1755266" y="913830"/>
                  <a:pt x="1805767" y="913830"/>
                </a:cubicBezTo>
                <a:lnTo>
                  <a:pt x="1820393" y="916801"/>
                </a:lnTo>
                <a:lnTo>
                  <a:pt x="1815946" y="866404"/>
                </a:lnTo>
                <a:cubicBezTo>
                  <a:pt x="1756824" y="535420"/>
                  <a:pt x="1499828" y="272986"/>
                  <a:pt x="1171695" y="205841"/>
                </a:cubicBezTo>
                <a:close/>
                <a:moveTo>
                  <a:pt x="1005840" y="0"/>
                </a:moveTo>
                <a:cubicBezTo>
                  <a:pt x="1561350" y="0"/>
                  <a:pt x="2011680" y="450330"/>
                  <a:pt x="2011680" y="1005840"/>
                </a:cubicBezTo>
                <a:cubicBezTo>
                  <a:pt x="2011680" y="1561350"/>
                  <a:pt x="1561350" y="2011680"/>
                  <a:pt x="1005840" y="2011680"/>
                </a:cubicBezTo>
                <a:cubicBezTo>
                  <a:pt x="450330" y="2011680"/>
                  <a:pt x="0" y="1561350"/>
                  <a:pt x="0" y="1005840"/>
                </a:cubicBezTo>
                <a:cubicBezTo>
                  <a:pt x="0" y="450330"/>
                  <a:pt x="450330" y="0"/>
                  <a:pt x="1005840" y="0"/>
                </a:cubicBezTo>
                <a:close/>
              </a:path>
            </a:pathLst>
          </a:custGeom>
          <a:solidFill>
            <a:srgbClr val="FE4A1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C4CECE-5004-4148-879F-1228DAFEBC13}"/>
              </a:ext>
            </a:extLst>
          </p:cNvPr>
          <p:cNvSpPr txBox="1"/>
          <p:nvPr/>
        </p:nvSpPr>
        <p:spPr>
          <a:xfrm>
            <a:off x="6776879" y="1618528"/>
            <a:ext cx="44675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andara" panose="020E0502030303020204" pitchFamily="34" charset="0"/>
              </a:rPr>
              <a:t>“the process by which a man-made object is deconstructed to reveal its designs, architecture, or to extract knowledge from the object”</a:t>
            </a:r>
          </a:p>
        </p:txBody>
      </p:sp>
    </p:spTree>
    <p:extLst>
      <p:ext uri="{BB962C8B-B14F-4D97-AF65-F5344CB8AC3E}">
        <p14:creationId xmlns:p14="http://schemas.microsoft.com/office/powerpoint/2010/main" val="204744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9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8000"/>
                            </p:stCondLst>
                            <p:childTnLst>
                              <p:par>
                                <p:cTn id="2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7000"/>
                            </p:stCondLst>
                            <p:childTnLst>
                              <p:par>
                                <p:cTn id="2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6000"/>
                            </p:stCondLst>
                            <p:childTnLst>
                              <p:par>
                                <p:cTn id="3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95000"/>
                            </p:stCondLst>
                            <p:childTnLst>
                              <p:par>
                                <p:cTn id="3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4000"/>
                            </p:stCondLst>
                            <p:childTnLst>
                              <p:par>
                                <p:cTn id="4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1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3000"/>
                            </p:stCondLst>
                            <p:childTnLst>
                              <p:par>
                                <p:cTn id="4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6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3935</TotalTime>
  <Words>407</Words>
  <Application>Microsoft Macintosh PowerPoint</Application>
  <PresentationFormat>Widescreen</PresentationFormat>
  <Paragraphs>95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Abadi</vt:lpstr>
      <vt:lpstr>Arial</vt:lpstr>
      <vt:lpstr>Calibri</vt:lpstr>
      <vt:lpstr>Calibri Light</vt:lpstr>
      <vt:lpstr>Candara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Copyright Notice</dc:title>
  <dc:creator>james</dc:creator>
  <cp:lastModifiedBy>Chris Myers</cp:lastModifiedBy>
  <cp:revision>503</cp:revision>
  <dcterms:created xsi:type="dcterms:W3CDTF">2016-09-28T22:08:47Z</dcterms:created>
  <dcterms:modified xsi:type="dcterms:W3CDTF">2019-03-12T19:57:32Z</dcterms:modified>
</cp:coreProperties>
</file>

<file path=docProps/thumbnail.jpeg>
</file>